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CC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5" d="100"/>
          <a:sy n="85" d="100"/>
        </p:scale>
        <p:origin x="590"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29A8DFF-3C7F-B0D2-2500-E30B99F2E91B}"/>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585A1B71-4D22-45D6-E23A-E9270950686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1E9DDEE2-5992-E56C-A1ED-A59E4F3057AA}"/>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5" name="フッター プレースホルダー 4">
            <a:extLst>
              <a:ext uri="{FF2B5EF4-FFF2-40B4-BE49-F238E27FC236}">
                <a16:creationId xmlns:a16="http://schemas.microsoft.com/office/drawing/2014/main" id="{1715D95A-AECD-21C0-6F94-1E7134927C8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378F4E66-326C-751A-B345-2B2A9AB92F81}"/>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26308764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C285994-D725-E919-20A4-32F76E96E13A}"/>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78BF8595-0B79-1E3C-EB64-2C31656F594C}"/>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7702C4BA-41B9-20E1-D80E-6C84646FDC7E}"/>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5" name="フッター プレースホルダー 4">
            <a:extLst>
              <a:ext uri="{FF2B5EF4-FFF2-40B4-BE49-F238E27FC236}">
                <a16:creationId xmlns:a16="http://schemas.microsoft.com/office/drawing/2014/main" id="{2C456AFD-B8D9-44E6-7F02-863CECBD232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F1DDC50F-90A7-68A5-9A8D-CA4CF98F3AD0}"/>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34326587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2EBE4098-FA32-0ADA-AF21-56C34F3CB6FC}"/>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532F31D7-5EFA-7DA7-168B-BF4FF5FFEC49}"/>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9A21E4E4-680A-8E2A-F205-B2451064F47F}"/>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5" name="フッター プレースホルダー 4">
            <a:extLst>
              <a:ext uri="{FF2B5EF4-FFF2-40B4-BE49-F238E27FC236}">
                <a16:creationId xmlns:a16="http://schemas.microsoft.com/office/drawing/2014/main" id="{B961207D-36FE-8A98-B2B3-0E07018D283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A29F3F6C-24DF-1225-8B64-3396B814E393}"/>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306988158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A2B03E8-C2D3-5F16-5614-C66F2F6387A0}"/>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7B449DE8-5EF0-C84E-B1A3-B4B76D1A0192}"/>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C104381-1325-D22E-0451-5D744419EC80}"/>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5" name="フッター プレースホルダー 4">
            <a:extLst>
              <a:ext uri="{FF2B5EF4-FFF2-40B4-BE49-F238E27FC236}">
                <a16:creationId xmlns:a16="http://schemas.microsoft.com/office/drawing/2014/main" id="{BF08F4F5-8BE4-0774-C442-0A8122EEA1F1}"/>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F32AD38-57EE-BED1-C4E0-913A5D2F64AB}"/>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194530392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AADFCB8-606D-1088-9864-A8145809F6A6}"/>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01D0667F-5D91-662F-80AB-951BE07600F9}"/>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28BEF4F5-491F-60D3-4E3D-EFA596626EBB}"/>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5" name="フッター プレースホルダー 4">
            <a:extLst>
              <a:ext uri="{FF2B5EF4-FFF2-40B4-BE49-F238E27FC236}">
                <a16:creationId xmlns:a16="http://schemas.microsoft.com/office/drawing/2014/main" id="{7FA4EAF3-6FB0-C8ED-2DEA-165629E31FD2}"/>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C9BC110A-2F90-6F44-8A96-F358689AAF52}"/>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377122770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CB4DFF6-8FD5-5D4D-E4E9-3C226289505C}"/>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EC892CDB-C15F-1313-347D-9E0F45819591}"/>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5D95295E-9044-6E77-E6C0-EDB092034FB4}"/>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403DE0CB-40CB-1462-18D3-181119BA1674}"/>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6" name="フッター プレースホルダー 5">
            <a:extLst>
              <a:ext uri="{FF2B5EF4-FFF2-40B4-BE49-F238E27FC236}">
                <a16:creationId xmlns:a16="http://schemas.microsoft.com/office/drawing/2014/main" id="{E3F8F337-92B8-66D5-9989-DAA5C68D1BBA}"/>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1AD566E1-A484-14C2-9393-2A43C918DA57}"/>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78597469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39635D7-5860-E075-D757-7C69D46D9105}"/>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D48F8C7C-F512-C9DD-CA21-ED66C5167172}"/>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3F09CEC5-D463-EBFF-F6CA-5CD8A123CCF7}"/>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F655E129-054B-C0F9-0397-4708D71A23D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B32A1A10-B2FE-1EBD-C777-03B7CCBDF395}"/>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851B8383-D855-814A-B1A9-C6EAE9B1D4A9}"/>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8" name="フッター プレースホルダー 7">
            <a:extLst>
              <a:ext uri="{FF2B5EF4-FFF2-40B4-BE49-F238E27FC236}">
                <a16:creationId xmlns:a16="http://schemas.microsoft.com/office/drawing/2014/main" id="{037BB09D-4E60-E355-64A0-1544016F63CB}"/>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CEC8EA1F-F02F-CA20-43BF-06A2730F4EB7}"/>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8680893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E276D18-6C30-D312-4F9E-29280160D389}"/>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87F3FE98-4E13-F53B-876C-FD2735EAED68}"/>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4" name="フッター プレースホルダー 3">
            <a:extLst>
              <a:ext uri="{FF2B5EF4-FFF2-40B4-BE49-F238E27FC236}">
                <a16:creationId xmlns:a16="http://schemas.microsoft.com/office/drawing/2014/main" id="{0BE347EE-A283-255F-303D-24E0F3393856}"/>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4FAEA100-89AA-BC69-71B4-2B00BBA3A741}"/>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6449309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74878E53-7919-B26E-3A38-F421DBF83ABD}"/>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3" name="フッター プレースホルダー 2">
            <a:extLst>
              <a:ext uri="{FF2B5EF4-FFF2-40B4-BE49-F238E27FC236}">
                <a16:creationId xmlns:a16="http://schemas.microsoft.com/office/drawing/2014/main" id="{CF430259-6063-D62C-F93D-3C2DA62D60B5}"/>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8DF3D498-B572-FFE7-8A4A-87228F651E76}"/>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16500559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A22B1E0-8932-E35E-8949-DD5B2F962E05}"/>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9CC25CF2-837A-8A2A-A64E-53A50A90C34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4AEB3257-951D-2C13-446C-A7B45E82FCA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E43066B0-64C7-8355-2082-52D57051FA81}"/>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6" name="フッター プレースホルダー 5">
            <a:extLst>
              <a:ext uri="{FF2B5EF4-FFF2-40B4-BE49-F238E27FC236}">
                <a16:creationId xmlns:a16="http://schemas.microsoft.com/office/drawing/2014/main" id="{1AFA61F9-C0D1-4A88-9589-FC5A91B6820E}"/>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7A88CC57-51C1-B298-CAB1-FD12149CA0FB}"/>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23502903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9F5AE5D-435B-033C-58DC-5D94BE1ECAC2}"/>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83A2C349-65A0-7E71-0F11-9DA1F749B2A8}"/>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41334213-F84F-2AA7-A790-263C107F145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DD29521E-10D7-4E4A-5956-F9F8F4FA406D}"/>
              </a:ext>
            </a:extLst>
          </p:cNvPr>
          <p:cNvSpPr>
            <a:spLocks noGrp="1"/>
          </p:cNvSpPr>
          <p:nvPr>
            <p:ph type="dt" sz="half" idx="10"/>
          </p:nvPr>
        </p:nvSpPr>
        <p:spPr/>
        <p:txBody>
          <a:bodyPr/>
          <a:lstStyle/>
          <a:p>
            <a:fld id="{02605A0E-F96D-48A7-95CE-E5A01641D1BD}" type="datetimeFigureOut">
              <a:rPr kumimoji="1" lang="ja-JP" altLang="en-US" smtClean="0"/>
              <a:t>2024/1/18</a:t>
            </a:fld>
            <a:endParaRPr kumimoji="1" lang="ja-JP" altLang="en-US"/>
          </a:p>
        </p:txBody>
      </p:sp>
      <p:sp>
        <p:nvSpPr>
          <p:cNvPr id="6" name="フッター プレースホルダー 5">
            <a:extLst>
              <a:ext uri="{FF2B5EF4-FFF2-40B4-BE49-F238E27FC236}">
                <a16:creationId xmlns:a16="http://schemas.microsoft.com/office/drawing/2014/main" id="{2930F4C4-FD99-6050-509D-7675E4D85E45}"/>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80BF99FD-1045-BD14-C2BE-BF9BA48E91EC}"/>
              </a:ext>
            </a:extLst>
          </p:cNvPr>
          <p:cNvSpPr>
            <a:spLocks noGrp="1"/>
          </p:cNvSpPr>
          <p:nvPr>
            <p:ph type="sldNum" sz="quarter" idx="12"/>
          </p:nvPr>
        </p:nvSpPr>
        <p:spPr/>
        <p:txBody>
          <a:body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16986813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39396729-97E3-1745-B96E-4AEE9E38C26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BAE9CA59-D860-353C-3E4F-DAE3BCDAFA8A}"/>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4AD335CD-97C3-05DA-ACE7-1B7EDE48536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02605A0E-F96D-48A7-95CE-E5A01641D1BD}" type="datetimeFigureOut">
              <a:rPr kumimoji="1" lang="ja-JP" altLang="en-US" smtClean="0"/>
              <a:t>2024/1/18</a:t>
            </a:fld>
            <a:endParaRPr kumimoji="1" lang="ja-JP" altLang="en-US"/>
          </a:p>
        </p:txBody>
      </p:sp>
      <p:sp>
        <p:nvSpPr>
          <p:cNvPr id="5" name="フッター プレースホルダー 4">
            <a:extLst>
              <a:ext uri="{FF2B5EF4-FFF2-40B4-BE49-F238E27FC236}">
                <a16:creationId xmlns:a16="http://schemas.microsoft.com/office/drawing/2014/main" id="{23A3BE92-C4BD-32B0-7215-A09FB886167E}"/>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00511691-6971-603B-7D17-E9417165570B}"/>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373DE069-5526-4C71-9237-4C39DB6612C0}" type="slidenum">
              <a:rPr kumimoji="1" lang="ja-JP" altLang="en-US" smtClean="0"/>
              <a:t>‹#›</a:t>
            </a:fld>
            <a:endParaRPr kumimoji="1" lang="ja-JP" altLang="en-US"/>
          </a:p>
        </p:txBody>
      </p:sp>
    </p:spTree>
    <p:extLst>
      <p:ext uri="{BB962C8B-B14F-4D97-AF65-F5344CB8AC3E}">
        <p14:creationId xmlns:p14="http://schemas.microsoft.com/office/powerpoint/2010/main" val="45634386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 name="四角形: 角を丸くする 35">
            <a:extLst>
              <a:ext uri="{FF2B5EF4-FFF2-40B4-BE49-F238E27FC236}">
                <a16:creationId xmlns:a16="http://schemas.microsoft.com/office/drawing/2014/main" id="{CCBD2E7C-2797-0DF8-2FB1-14A64A0403F3}"/>
              </a:ext>
            </a:extLst>
          </p:cNvPr>
          <p:cNvSpPr/>
          <p:nvPr/>
        </p:nvSpPr>
        <p:spPr>
          <a:xfrm>
            <a:off x="16276" y="4083539"/>
            <a:ext cx="12147149" cy="2740593"/>
          </a:xfrm>
          <a:prstGeom prst="roundRect">
            <a:avLst>
              <a:gd name="adj" fmla="val 13039"/>
            </a:avLst>
          </a:prstGeom>
          <a:solidFill>
            <a:schemeClr val="accent6">
              <a:lumMod val="20000"/>
              <a:lumOff val="8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テキスト ボックス 3">
            <a:extLst>
              <a:ext uri="{FF2B5EF4-FFF2-40B4-BE49-F238E27FC236}">
                <a16:creationId xmlns:a16="http://schemas.microsoft.com/office/drawing/2014/main" id="{865C5652-9F9B-7F19-20A1-97766A2B42E2}"/>
              </a:ext>
            </a:extLst>
          </p:cNvPr>
          <p:cNvSpPr txBox="1"/>
          <p:nvPr/>
        </p:nvSpPr>
        <p:spPr>
          <a:xfrm>
            <a:off x="0" y="-2171"/>
            <a:ext cx="12192000" cy="369332"/>
          </a:xfrm>
          <a:prstGeom prst="rect">
            <a:avLst/>
          </a:prstGeom>
          <a:solidFill>
            <a:srgbClr val="0070C0"/>
          </a:solidFill>
        </p:spPr>
        <p:txBody>
          <a:bodyPr wrap="square" rtlCol="0">
            <a:spAutoFit/>
          </a:bodyPr>
          <a:lstStyle/>
          <a:p>
            <a:pPr algn="ctr"/>
            <a:r>
              <a:rPr kumimoji="1" lang="ja-JP" altLang="en-US" dirty="0">
                <a:solidFill>
                  <a:schemeClr val="bg1"/>
                </a:solidFill>
                <a:latin typeface="Meiryo UI" panose="020B0604030504040204" pitchFamily="50" charset="-128"/>
                <a:ea typeface="Meiryo UI" panose="020B0604030504040204" pitchFamily="50" charset="-128"/>
              </a:rPr>
              <a:t>上尾市情報公開・個人情報保護運営審議会の運営について</a:t>
            </a:r>
            <a:endParaRPr kumimoji="1" lang="ja-JP" altLang="en-US" sz="1400" dirty="0">
              <a:solidFill>
                <a:schemeClr val="bg1"/>
              </a:solidFill>
              <a:latin typeface="Meiryo UI" panose="020B0604030504040204" pitchFamily="50" charset="-128"/>
              <a:ea typeface="Meiryo UI" panose="020B0604030504040204" pitchFamily="50" charset="-128"/>
            </a:endParaRPr>
          </a:p>
        </p:txBody>
      </p:sp>
      <p:sp>
        <p:nvSpPr>
          <p:cNvPr id="5" name="テキスト ボックス 4">
            <a:extLst>
              <a:ext uri="{FF2B5EF4-FFF2-40B4-BE49-F238E27FC236}">
                <a16:creationId xmlns:a16="http://schemas.microsoft.com/office/drawing/2014/main" id="{C2C37FC7-82CD-0B3B-DDB2-162AC03FB5D0}"/>
              </a:ext>
            </a:extLst>
          </p:cNvPr>
          <p:cNvSpPr txBox="1"/>
          <p:nvPr/>
        </p:nvSpPr>
        <p:spPr>
          <a:xfrm>
            <a:off x="16276" y="667988"/>
            <a:ext cx="12192000" cy="749308"/>
          </a:xfrm>
          <a:prstGeom prst="rect">
            <a:avLst/>
          </a:prstGeom>
          <a:noFill/>
        </p:spPr>
        <p:txBody>
          <a:bodyPr wrap="square" rtlCol="0">
            <a:spAutoFit/>
          </a:bodyPr>
          <a:lstStyle/>
          <a:p>
            <a:pPr marL="152400" indent="-152400" algn="just">
              <a:lnSpc>
                <a:spcPts val="1800"/>
              </a:lnSpc>
            </a:pPr>
            <a:r>
              <a:rPr lang="ja-JP" altLang="en-US" sz="1200" b="0" i="0" dirty="0">
                <a:solidFill>
                  <a:srgbClr val="333333"/>
                </a:solidFill>
                <a:effectLst/>
                <a:latin typeface="BIZ UDゴシック" panose="020B0400000000000000" pitchFamily="49" charset="-128"/>
                <a:ea typeface="BIZ UDゴシック" panose="020B0400000000000000" pitchFamily="49" charset="-128"/>
              </a:rPr>
              <a:t>　　</a:t>
            </a:r>
            <a:r>
              <a:rPr lang="ja-JP" altLang="ja-JP"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令和５年４月の個人情報の保護に関する法律の改正に伴い</a:t>
            </a:r>
            <a:r>
              <a:rPr lang="ja-JP" altLang="en-US"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、上尾市</a:t>
            </a:r>
            <a:r>
              <a:rPr lang="ja-JP" altLang="ja-JP"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情報公開・個人情報保護運営審議会</a:t>
            </a:r>
            <a:r>
              <a:rPr lang="ja-JP" altLang="en-US" sz="1200" kern="100" dirty="0">
                <a:latin typeface="BIZ UDゴシック" panose="020B0400000000000000" pitchFamily="49" charset="-128"/>
                <a:ea typeface="BIZ UDゴシック" panose="020B0400000000000000" pitchFamily="49" charset="-128"/>
                <a:cs typeface="Times New Roman" panose="02020603050405020304" pitchFamily="18" charset="0"/>
              </a:rPr>
              <a:t>（</a:t>
            </a:r>
            <a:r>
              <a:rPr lang="ja-JP" altLang="en-US"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以下「審議会」という。）における</a:t>
            </a:r>
            <a:r>
              <a:rPr lang="ja-JP" altLang="ja-JP"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諮問案件の大半が縮小されるとともに、現行の委員の任期が令和６年３月３１日をもって満了を迎える。</a:t>
            </a:r>
            <a:r>
              <a:rPr lang="ja-JP" altLang="en-US" sz="1200" kern="100" dirty="0">
                <a:latin typeface="BIZ UDゴシック" panose="020B0400000000000000" pitchFamily="49" charset="-128"/>
                <a:ea typeface="BIZ UDゴシック" panose="020B0400000000000000" pitchFamily="49" charset="-128"/>
                <a:cs typeface="Times New Roman" panose="02020603050405020304" pitchFamily="18" charset="0"/>
              </a:rPr>
              <a:t>他方、</a:t>
            </a:r>
            <a:r>
              <a:rPr lang="ja-JP" altLang="ja-JP"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本市では令和６年４月に公文書管理条例の施行に向けて準備をしており、この条例が施行されると公文書の移管・廃棄の決定については、諮問機関に審議することが求められる。以上のような経緯</a:t>
            </a:r>
            <a:r>
              <a:rPr lang="ja-JP" altLang="en-US" sz="1200" kern="100" dirty="0">
                <a:latin typeface="BIZ UDゴシック" panose="020B0400000000000000" pitchFamily="49" charset="-128"/>
                <a:ea typeface="BIZ UDゴシック" panose="020B0400000000000000" pitchFamily="49" charset="-128"/>
                <a:cs typeface="Times New Roman" panose="02020603050405020304" pitchFamily="18" charset="0"/>
              </a:rPr>
              <a:t>を踏まえ、</a:t>
            </a:r>
            <a:r>
              <a:rPr lang="ja-JP" altLang="ja-JP"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次期以降における</a:t>
            </a:r>
            <a:r>
              <a:rPr lang="ja-JP" altLang="en-US"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審議会の運営について諮問する</a:t>
            </a:r>
            <a:r>
              <a:rPr lang="ja-JP" altLang="ja-JP"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a:t>
            </a:r>
          </a:p>
        </p:txBody>
      </p:sp>
      <p:sp>
        <p:nvSpPr>
          <p:cNvPr id="6" name="テキスト ボックス 5">
            <a:extLst>
              <a:ext uri="{FF2B5EF4-FFF2-40B4-BE49-F238E27FC236}">
                <a16:creationId xmlns:a16="http://schemas.microsoft.com/office/drawing/2014/main" id="{FD9E4E45-6292-009A-E38A-A4D9165541F7}"/>
              </a:ext>
            </a:extLst>
          </p:cNvPr>
          <p:cNvSpPr txBox="1"/>
          <p:nvPr/>
        </p:nvSpPr>
        <p:spPr>
          <a:xfrm>
            <a:off x="0" y="406562"/>
            <a:ext cx="4094773" cy="323294"/>
          </a:xfrm>
          <a:prstGeom prst="rect">
            <a:avLst/>
          </a:prstGeom>
          <a:noFill/>
        </p:spPr>
        <p:txBody>
          <a:bodyPr wrap="square" rtlCol="0">
            <a:spAutoFit/>
          </a:bodyPr>
          <a:lstStyle/>
          <a:p>
            <a:pPr algn="just">
              <a:lnSpc>
                <a:spcPts val="1800"/>
              </a:lnSpc>
            </a:pPr>
            <a:r>
              <a:rPr lang="ja-JP" altLang="ja-JP" sz="16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１　本市運営審議会の現状</a:t>
            </a:r>
          </a:p>
        </p:txBody>
      </p:sp>
      <p:sp>
        <p:nvSpPr>
          <p:cNvPr id="8" name="テキスト ボックス 7">
            <a:extLst>
              <a:ext uri="{FF2B5EF4-FFF2-40B4-BE49-F238E27FC236}">
                <a16:creationId xmlns:a16="http://schemas.microsoft.com/office/drawing/2014/main" id="{DA5FADE5-2BE5-F6E6-ECF6-2D876B1CF64F}"/>
              </a:ext>
            </a:extLst>
          </p:cNvPr>
          <p:cNvSpPr txBox="1"/>
          <p:nvPr/>
        </p:nvSpPr>
        <p:spPr>
          <a:xfrm>
            <a:off x="-1" y="1487936"/>
            <a:ext cx="4094773" cy="323294"/>
          </a:xfrm>
          <a:prstGeom prst="rect">
            <a:avLst/>
          </a:prstGeom>
          <a:noFill/>
        </p:spPr>
        <p:txBody>
          <a:bodyPr wrap="square" rtlCol="0">
            <a:spAutoFit/>
          </a:bodyPr>
          <a:lstStyle/>
          <a:p>
            <a:pPr algn="just">
              <a:lnSpc>
                <a:spcPts val="1800"/>
              </a:lnSpc>
            </a:pPr>
            <a:r>
              <a:rPr lang="ja-JP" altLang="en-US" sz="1600" kern="100" dirty="0">
                <a:latin typeface="BIZ UDゴシック" panose="020B0400000000000000" pitchFamily="49" charset="-128"/>
                <a:ea typeface="BIZ UDゴシック" panose="020B0400000000000000" pitchFamily="49" charset="-128"/>
                <a:cs typeface="Times New Roman" panose="02020603050405020304" pitchFamily="18" charset="0"/>
              </a:rPr>
              <a:t>２　諮問事項</a:t>
            </a:r>
            <a:r>
              <a:rPr lang="ja-JP" altLang="ja-JP" sz="1600" kern="100" dirty="0">
                <a:effectLst/>
                <a:latin typeface="BIZ UDゴシック" panose="020B0400000000000000" pitchFamily="49" charset="-128"/>
                <a:ea typeface="BIZ UDゴシック" panose="020B0400000000000000" pitchFamily="49" charset="-128"/>
                <a:cs typeface="Times New Roman" panose="02020603050405020304" pitchFamily="18" charset="0"/>
              </a:rPr>
              <a:t>　</a:t>
            </a:r>
          </a:p>
        </p:txBody>
      </p:sp>
      <p:graphicFrame>
        <p:nvGraphicFramePr>
          <p:cNvPr id="51" name="表 50">
            <a:extLst>
              <a:ext uri="{FF2B5EF4-FFF2-40B4-BE49-F238E27FC236}">
                <a16:creationId xmlns:a16="http://schemas.microsoft.com/office/drawing/2014/main" id="{0ECC8432-A45A-7D7B-E08E-4EA620AA986F}"/>
              </a:ext>
            </a:extLst>
          </p:cNvPr>
          <p:cNvGraphicFramePr>
            <a:graphicFrameLocks noGrp="1"/>
          </p:cNvGraphicFramePr>
          <p:nvPr>
            <p:extLst>
              <p:ext uri="{D42A27DB-BD31-4B8C-83A1-F6EECF244321}">
                <p14:modId xmlns:p14="http://schemas.microsoft.com/office/powerpoint/2010/main" val="3943039447"/>
              </p:ext>
            </p:extLst>
          </p:nvPr>
        </p:nvGraphicFramePr>
        <p:xfrm>
          <a:off x="3828577" y="4382987"/>
          <a:ext cx="4098142" cy="2412619"/>
        </p:xfrm>
        <a:graphic>
          <a:graphicData uri="http://schemas.openxmlformats.org/drawingml/2006/table">
            <a:tbl>
              <a:tblPr firstRow="1" bandRow="1">
                <a:tableStyleId>{5C22544A-7EE6-4342-B048-85BDC9FD1C3A}</a:tableStyleId>
              </a:tblPr>
              <a:tblGrid>
                <a:gridCol w="1366047">
                  <a:extLst>
                    <a:ext uri="{9D8B030D-6E8A-4147-A177-3AD203B41FA5}">
                      <a16:colId xmlns:a16="http://schemas.microsoft.com/office/drawing/2014/main" val="759404096"/>
                    </a:ext>
                  </a:extLst>
                </a:gridCol>
                <a:gridCol w="1591937">
                  <a:extLst>
                    <a:ext uri="{9D8B030D-6E8A-4147-A177-3AD203B41FA5}">
                      <a16:colId xmlns:a16="http://schemas.microsoft.com/office/drawing/2014/main" val="1384469671"/>
                    </a:ext>
                  </a:extLst>
                </a:gridCol>
                <a:gridCol w="1140158">
                  <a:extLst>
                    <a:ext uri="{9D8B030D-6E8A-4147-A177-3AD203B41FA5}">
                      <a16:colId xmlns:a16="http://schemas.microsoft.com/office/drawing/2014/main" val="586449967"/>
                    </a:ext>
                  </a:extLst>
                </a:gridCol>
              </a:tblGrid>
              <a:tr h="298433">
                <a:tc>
                  <a:txBody>
                    <a:bodyPr/>
                    <a:lstStyle/>
                    <a:p>
                      <a:pPr algn="ctr"/>
                      <a:r>
                        <a:rPr kumimoji="1" lang="ja-JP" altLang="en-US" sz="1000" dirty="0">
                          <a:latin typeface="ＭＳ ゴシック" panose="020B0609070205080204" pitchFamily="49" charset="-128"/>
                          <a:ea typeface="ＭＳ ゴシック" panose="020B0609070205080204" pitchFamily="49" charset="-128"/>
                        </a:rPr>
                        <a:t>　審議会名又は</a:t>
                      </a:r>
                      <a:endParaRPr kumimoji="1" lang="en-US" altLang="ja-JP" sz="1000" dirty="0">
                        <a:latin typeface="ＭＳ ゴシック" panose="020B0609070205080204" pitchFamily="49" charset="-128"/>
                        <a:ea typeface="ＭＳ ゴシック" panose="020B0609070205080204" pitchFamily="49" charset="-128"/>
                      </a:endParaRPr>
                    </a:p>
                    <a:p>
                      <a:pPr algn="ctr"/>
                      <a:r>
                        <a:rPr kumimoji="1" lang="ja-JP" altLang="en-US" sz="1000" dirty="0">
                          <a:latin typeface="ＭＳ ゴシック" panose="020B0609070205080204" pitchFamily="49" charset="-128"/>
                          <a:ea typeface="ＭＳ ゴシック" panose="020B0609070205080204" pitchFamily="49" charset="-128"/>
                        </a:rPr>
                        <a:t>委員会名</a:t>
                      </a:r>
                    </a:p>
                  </a:txBody>
                  <a:tcPr anchor="ctr" anchorCtr="1"/>
                </a:tc>
                <a:tc>
                  <a:txBody>
                    <a:bodyPr/>
                    <a:lstStyle/>
                    <a:p>
                      <a:pPr algn="ctr"/>
                      <a:r>
                        <a:rPr kumimoji="1" lang="ja-JP" altLang="en-US" sz="1000" dirty="0">
                          <a:latin typeface="ＭＳ ゴシック" panose="020B0609070205080204" pitchFamily="49" charset="-128"/>
                          <a:ea typeface="ＭＳ ゴシック" panose="020B0609070205080204" pitchFamily="49" charset="-128"/>
                        </a:rPr>
                        <a:t>委員の人数</a:t>
                      </a:r>
                    </a:p>
                  </a:txBody>
                  <a:tcPr anchor="ctr" anchorCtr="1"/>
                </a:tc>
                <a:tc>
                  <a:txBody>
                    <a:bodyPr/>
                    <a:lstStyle/>
                    <a:p>
                      <a:pPr algn="ctr"/>
                      <a:r>
                        <a:rPr kumimoji="1" lang="ja-JP" altLang="en-US" sz="1000" dirty="0">
                          <a:latin typeface="ＭＳ ゴシック" panose="020B0609070205080204" pitchFamily="49" charset="-128"/>
                          <a:ea typeface="ＭＳ ゴシック" panose="020B0609070205080204" pitchFamily="49" charset="-128"/>
                        </a:rPr>
                        <a:t>委員の構成</a:t>
                      </a:r>
                    </a:p>
                  </a:txBody>
                  <a:tcPr anchor="ctr" anchorCtr="1"/>
                </a:tc>
                <a:extLst>
                  <a:ext uri="{0D108BD9-81ED-4DB2-BD59-A6C34878D82A}">
                    <a16:rowId xmlns:a16="http://schemas.microsoft.com/office/drawing/2014/main" val="1505289394"/>
                  </a:ext>
                </a:extLst>
              </a:tr>
              <a:tr h="472969">
                <a:tc>
                  <a:txBody>
                    <a:bodyPr/>
                    <a:lstStyle/>
                    <a:p>
                      <a:pPr algn="l"/>
                      <a:r>
                        <a:rPr kumimoji="1" lang="ja-JP" altLang="en-US" sz="800" dirty="0">
                          <a:latin typeface="BIZ UDゴシック" panose="020B0400000000000000" pitchFamily="49" charset="-128"/>
                          <a:ea typeface="BIZ UDゴシック" panose="020B0400000000000000" pitchFamily="49" charset="-128"/>
                        </a:rPr>
                        <a:t>酒田市公文書・情報公開・個人情報保護審査会</a:t>
                      </a:r>
                    </a:p>
                  </a:txBody>
                  <a:tcPr anchor="ctr" anchorCtr="1"/>
                </a:tc>
                <a:tc>
                  <a:txBody>
                    <a:bodyPr/>
                    <a:lstStyle/>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５人</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tc>
                  <a:txBody>
                    <a:bodyPr/>
                    <a:lstStyle/>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制度に関し学識経験を有する者</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extLst>
                  <a:ext uri="{0D108BD9-81ED-4DB2-BD59-A6C34878D82A}">
                    <a16:rowId xmlns:a16="http://schemas.microsoft.com/office/drawing/2014/main" val="3917850499"/>
                  </a:ext>
                </a:extLst>
              </a:tr>
              <a:tr h="442650">
                <a:tc>
                  <a:txBody>
                    <a:bodyPr/>
                    <a:lstStyle/>
                    <a:p>
                      <a:pPr algn="l"/>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小平市情報公開・個人情報保護・公文書管理審議会</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tc>
                  <a:txBody>
                    <a:bodyPr/>
                    <a:lstStyle/>
                    <a:p>
                      <a:pPr algn="just"/>
                      <a:r>
                        <a:rPr lang="ja-JP" sz="800" kern="0" spc="95">
                          <a:effectLst/>
                          <a:latin typeface="BIZ UDゴシック" panose="020B0400000000000000" pitchFamily="49" charset="-128"/>
                          <a:ea typeface="BIZ UDゴシック" panose="020B0400000000000000" pitchFamily="49" charset="-128"/>
                          <a:cs typeface="Times New Roman" panose="02020603050405020304" pitchFamily="18" charset="0"/>
                        </a:rPr>
                        <a:t>８人</a:t>
                      </a:r>
                      <a:endParaRPr lang="ja-JP" sz="800" kern="100" spc="95">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tc>
                  <a:txBody>
                    <a:bodyPr/>
                    <a:lstStyle/>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学識経験者</a:t>
                      </a:r>
                      <a:r>
                        <a:rPr lang="en-US"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4</a:t>
                      </a:r>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人</a:t>
                      </a:r>
                      <a:endParaRPr lang="en-US" alt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市民</a:t>
                      </a:r>
                      <a:r>
                        <a:rPr lang="en-US"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4</a:t>
                      </a:r>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人</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extLst>
                  <a:ext uri="{0D108BD9-81ED-4DB2-BD59-A6C34878D82A}">
                    <a16:rowId xmlns:a16="http://schemas.microsoft.com/office/drawing/2014/main" val="3154888541"/>
                  </a:ext>
                </a:extLst>
              </a:tr>
              <a:tr h="491375">
                <a:tc>
                  <a:txBody>
                    <a:bodyPr/>
                    <a:lstStyle/>
                    <a:p>
                      <a:pPr algn="l"/>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相模原市情報公開・個人情報保護・公文書管理審議会</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tc>
                  <a:txBody>
                    <a:bodyPr/>
                    <a:lstStyle/>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特定個人情報保護評価専門部会９人　</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公文書管理部会</a:t>
                      </a:r>
                      <a:r>
                        <a:rPr lang="en-US"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13</a:t>
                      </a:r>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人</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tc>
                  <a:txBody>
                    <a:bodyPr/>
                    <a:lstStyle/>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法令又は行政に関し知識を有するもの経験者</a:t>
                      </a:r>
                      <a:r>
                        <a:rPr lang="en-US"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11</a:t>
                      </a:r>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人　</a:t>
                      </a:r>
                      <a:endParaRPr lang="en-US" alt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市民</a:t>
                      </a:r>
                      <a:r>
                        <a:rPr lang="en-US"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4</a:t>
                      </a:r>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人（うち公募</a:t>
                      </a:r>
                      <a:r>
                        <a:rPr lang="en-US"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2</a:t>
                      </a:r>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人）　</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extLst>
                  <a:ext uri="{0D108BD9-81ED-4DB2-BD59-A6C34878D82A}">
                    <a16:rowId xmlns:a16="http://schemas.microsoft.com/office/drawing/2014/main" val="1652196634"/>
                  </a:ext>
                </a:extLst>
              </a:tr>
              <a:tr h="491160">
                <a:tc>
                  <a:txBody>
                    <a:bodyPr/>
                    <a:lstStyle/>
                    <a:p>
                      <a:pPr algn="l"/>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新潟市情報公開・個人情報保護・公文書管理審議会</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tc>
                  <a:txBody>
                    <a:bodyPr/>
                    <a:lstStyle/>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情報公開部会５人　</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個人情報保護部会５人　</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公文書管理部会４人</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tc>
                  <a:txBody>
                    <a:bodyPr/>
                    <a:lstStyle/>
                    <a:p>
                      <a:pPr algn="just"/>
                      <a:r>
                        <a:rPr lang="ja-JP" sz="800" kern="0" spc="95" dirty="0">
                          <a:effectLst/>
                          <a:latin typeface="BIZ UDゴシック" panose="020B0400000000000000" pitchFamily="49" charset="-128"/>
                          <a:ea typeface="BIZ UDゴシック" panose="020B0400000000000000" pitchFamily="49" charset="-128"/>
                          <a:cs typeface="Times New Roman" panose="02020603050405020304" pitchFamily="18" charset="0"/>
                        </a:rPr>
                        <a:t>知識経験を有する者、市民</a:t>
                      </a:r>
                      <a:endParaRPr lang="ja-JP" sz="800" kern="100" spc="95"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a:txBody>
                  <a:tcPr marL="68580" marR="68580" marT="0" marB="0" anchor="ctr" anchorCtr="1"/>
                </a:tc>
                <a:extLst>
                  <a:ext uri="{0D108BD9-81ED-4DB2-BD59-A6C34878D82A}">
                    <a16:rowId xmlns:a16="http://schemas.microsoft.com/office/drawing/2014/main" val="2094924913"/>
                  </a:ext>
                </a:extLst>
              </a:tr>
            </a:tbl>
          </a:graphicData>
        </a:graphic>
      </p:graphicFrame>
      <p:sp>
        <p:nvSpPr>
          <p:cNvPr id="52" name="テキスト ボックス 51">
            <a:extLst>
              <a:ext uri="{FF2B5EF4-FFF2-40B4-BE49-F238E27FC236}">
                <a16:creationId xmlns:a16="http://schemas.microsoft.com/office/drawing/2014/main" id="{9F491701-0CAF-C2F3-F1B6-6C1015A5DC8E}"/>
              </a:ext>
            </a:extLst>
          </p:cNvPr>
          <p:cNvSpPr txBox="1"/>
          <p:nvPr/>
        </p:nvSpPr>
        <p:spPr>
          <a:xfrm>
            <a:off x="3697201" y="4083754"/>
            <a:ext cx="4432898" cy="283924"/>
          </a:xfrm>
          <a:prstGeom prst="rect">
            <a:avLst/>
          </a:prstGeom>
          <a:noFill/>
        </p:spPr>
        <p:txBody>
          <a:bodyPr wrap="square" rtlCol="0">
            <a:spAutoFit/>
          </a:bodyPr>
          <a:lstStyle/>
          <a:p>
            <a:pPr marL="152400" indent="-152400" algn="just">
              <a:lnSpc>
                <a:spcPts val="1800"/>
              </a:lnSpc>
            </a:pPr>
            <a:r>
              <a:rPr lang="en-US" altLang="ja-JP" sz="1000" kern="100" dirty="0">
                <a:latin typeface="BIZ UDゴシック" panose="020B0400000000000000" pitchFamily="49" charset="-128"/>
                <a:ea typeface="BIZ UDゴシック" panose="020B0400000000000000" pitchFamily="49" charset="-128"/>
                <a:cs typeface="Times New Roman" panose="02020603050405020304" pitchFamily="18" charset="0"/>
              </a:rPr>
              <a:t>【</a:t>
            </a:r>
            <a:r>
              <a:rPr lang="ja-JP" altLang="en-US" sz="1000" kern="100" dirty="0">
                <a:latin typeface="BIZ UDゴシック" panose="020B0400000000000000" pitchFamily="49" charset="-128"/>
                <a:ea typeface="BIZ UDゴシック" panose="020B0400000000000000" pitchFamily="49" charset="-128"/>
                <a:cs typeface="Times New Roman" panose="02020603050405020304" pitchFamily="18" charset="0"/>
              </a:rPr>
              <a:t>参考</a:t>
            </a:r>
            <a:r>
              <a:rPr lang="en-US" altLang="ja-JP" sz="1000" kern="100" dirty="0">
                <a:latin typeface="BIZ UDゴシック" panose="020B0400000000000000" pitchFamily="49" charset="-128"/>
                <a:ea typeface="BIZ UDゴシック" panose="020B0400000000000000" pitchFamily="49" charset="-128"/>
                <a:cs typeface="Times New Roman" panose="02020603050405020304" pitchFamily="18" charset="0"/>
              </a:rPr>
              <a:t>】</a:t>
            </a:r>
            <a:r>
              <a:rPr lang="ja-JP" altLang="en-US" sz="1000" kern="100" dirty="0">
                <a:latin typeface="BIZ UDゴシック" panose="020B0400000000000000" pitchFamily="49" charset="-128"/>
                <a:ea typeface="BIZ UDゴシック" panose="020B0400000000000000" pitchFamily="49" charset="-128"/>
                <a:cs typeface="Times New Roman" panose="02020603050405020304" pitchFamily="18" charset="0"/>
              </a:rPr>
              <a:t>情報公開・個人情報保護・公文書管理が一緒になっている審議会</a:t>
            </a:r>
            <a:endParaRPr lang="ja-JP" altLang="ja-JP" sz="1000" kern="100"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p:txBody>
      </p:sp>
      <p:grpSp>
        <p:nvGrpSpPr>
          <p:cNvPr id="28" name="グループ化 27">
            <a:extLst>
              <a:ext uri="{FF2B5EF4-FFF2-40B4-BE49-F238E27FC236}">
                <a16:creationId xmlns:a16="http://schemas.microsoft.com/office/drawing/2014/main" id="{878FEFEA-BAC6-B25B-EB51-F249C9E0308C}"/>
              </a:ext>
            </a:extLst>
          </p:cNvPr>
          <p:cNvGrpSpPr/>
          <p:nvPr/>
        </p:nvGrpSpPr>
        <p:grpSpPr>
          <a:xfrm>
            <a:off x="253506" y="4131200"/>
            <a:ext cx="3434322" cy="2722960"/>
            <a:chOff x="233082" y="1691492"/>
            <a:chExt cx="3434322" cy="2722960"/>
          </a:xfrm>
        </p:grpSpPr>
        <p:sp>
          <p:nvSpPr>
            <p:cNvPr id="12" name="テキスト ボックス 11">
              <a:extLst>
                <a:ext uri="{FF2B5EF4-FFF2-40B4-BE49-F238E27FC236}">
                  <a16:creationId xmlns:a16="http://schemas.microsoft.com/office/drawing/2014/main" id="{CC35F8FE-7D5D-8E6D-D5EE-B2002DEE526F}"/>
                </a:ext>
              </a:extLst>
            </p:cNvPr>
            <p:cNvSpPr txBox="1"/>
            <p:nvPr/>
          </p:nvSpPr>
          <p:spPr>
            <a:xfrm>
              <a:off x="849155" y="1691492"/>
              <a:ext cx="1880743" cy="287643"/>
            </a:xfrm>
            <a:prstGeom prst="rect">
              <a:avLst/>
            </a:prstGeom>
            <a:noFill/>
          </p:spPr>
          <p:txBody>
            <a:bodyPr wrap="square" rtlCol="0">
              <a:spAutoFit/>
            </a:bodyPr>
            <a:lstStyle/>
            <a:p>
              <a:pPr marL="152400" indent="-152400" algn="just">
                <a:lnSpc>
                  <a:spcPts val="1800"/>
                </a:lnSpc>
              </a:pPr>
              <a:r>
                <a:rPr lang="ja-JP" altLang="en-US" sz="1200" i="0" dirty="0">
                  <a:solidFill>
                    <a:srgbClr val="4D5156"/>
                  </a:solidFill>
                  <a:effectLst/>
                  <a:latin typeface="BIZ UDゴシック" panose="020B0400000000000000" pitchFamily="49" charset="-128"/>
                  <a:ea typeface="BIZ UDゴシック" panose="020B0400000000000000" pitchFamily="49" charset="-128"/>
                </a:rPr>
                <a:t>審議会の諮問対象事項</a:t>
              </a:r>
              <a:endParaRPr lang="ja-JP" altLang="ja-JP" sz="1200" kern="100" dirty="0">
                <a:effectLst/>
                <a:latin typeface="BIZ UDゴシック" panose="020B0400000000000000" pitchFamily="49" charset="-128"/>
                <a:ea typeface="BIZ UDゴシック" panose="020B0400000000000000" pitchFamily="49" charset="-128"/>
                <a:cs typeface="Times New Roman" panose="02020603050405020304" pitchFamily="18" charset="0"/>
              </a:endParaRPr>
            </a:p>
          </p:txBody>
        </p:sp>
        <p:sp>
          <p:nvSpPr>
            <p:cNvPr id="16" name="矢印: 右 15">
              <a:extLst>
                <a:ext uri="{FF2B5EF4-FFF2-40B4-BE49-F238E27FC236}">
                  <a16:creationId xmlns:a16="http://schemas.microsoft.com/office/drawing/2014/main" id="{A51A34AA-34FE-8D87-9B33-327CAFB96122}"/>
                </a:ext>
              </a:extLst>
            </p:cNvPr>
            <p:cNvSpPr/>
            <p:nvPr/>
          </p:nvSpPr>
          <p:spPr>
            <a:xfrm>
              <a:off x="1783637" y="2791153"/>
              <a:ext cx="334372" cy="423463"/>
            </a:xfrm>
            <a:prstGeom prst="rightArrow">
              <a:avLst/>
            </a:prstGeom>
            <a:solidFill>
              <a:srgbClr val="0070C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 name="正方形/長方形 16">
              <a:extLst>
                <a:ext uri="{FF2B5EF4-FFF2-40B4-BE49-F238E27FC236}">
                  <a16:creationId xmlns:a16="http://schemas.microsoft.com/office/drawing/2014/main" id="{836F959E-A737-DEC0-6689-26B4892954A3}"/>
                </a:ext>
              </a:extLst>
            </p:cNvPr>
            <p:cNvSpPr/>
            <p:nvPr/>
          </p:nvSpPr>
          <p:spPr>
            <a:xfrm>
              <a:off x="437614" y="2245254"/>
              <a:ext cx="511561" cy="1445162"/>
            </a:xfrm>
            <a:prstGeom prst="rect">
              <a:avLst/>
            </a:prstGeom>
            <a:solidFill>
              <a:schemeClr val="accent2">
                <a:lumMod val="40000"/>
                <a:lumOff val="6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21" name="テキスト ボックス 20">
              <a:extLst>
                <a:ext uri="{FF2B5EF4-FFF2-40B4-BE49-F238E27FC236}">
                  <a16:creationId xmlns:a16="http://schemas.microsoft.com/office/drawing/2014/main" id="{A2FFB6D7-7D4C-A638-EDFE-FE9E2391FB6F}"/>
                </a:ext>
              </a:extLst>
            </p:cNvPr>
            <p:cNvSpPr txBox="1"/>
            <p:nvPr/>
          </p:nvSpPr>
          <p:spPr>
            <a:xfrm>
              <a:off x="233082" y="3706566"/>
              <a:ext cx="1486303" cy="707886"/>
            </a:xfrm>
            <a:prstGeom prst="rect">
              <a:avLst/>
            </a:prstGeom>
            <a:noFill/>
          </p:spPr>
          <p:txBody>
            <a:bodyPr wrap="square" rtlCol="0">
              <a:spAutoFit/>
            </a:bodyPr>
            <a:lstStyle/>
            <a:p>
              <a:r>
                <a:rPr kumimoji="1" lang="ja-JP" altLang="en-US" sz="1000" dirty="0">
                  <a:latin typeface="ＭＳ ゴシック" panose="020B0609070205080204" pitchFamily="49" charset="-128"/>
                  <a:ea typeface="ＭＳ ゴシック" panose="020B0609070205080204" pitchFamily="49" charset="-128"/>
                </a:rPr>
                <a:t>個人情報の取得、利用、提供、オンライン結合等についての審議が認められなくなった。</a:t>
              </a:r>
            </a:p>
          </p:txBody>
        </p:sp>
        <p:cxnSp>
          <p:nvCxnSpPr>
            <p:cNvPr id="24" name="直線コネクタ 23">
              <a:extLst>
                <a:ext uri="{FF2B5EF4-FFF2-40B4-BE49-F238E27FC236}">
                  <a16:creationId xmlns:a16="http://schemas.microsoft.com/office/drawing/2014/main" id="{35EFC760-0412-FBEF-708B-9272B88F6103}"/>
                </a:ext>
              </a:extLst>
            </p:cNvPr>
            <p:cNvCxnSpPr>
              <a:cxnSpLocks/>
            </p:cNvCxnSpPr>
            <p:nvPr/>
          </p:nvCxnSpPr>
          <p:spPr>
            <a:xfrm>
              <a:off x="926047" y="2282954"/>
              <a:ext cx="249658" cy="1110838"/>
            </a:xfrm>
            <a:prstGeom prst="line">
              <a:avLst/>
            </a:prstGeom>
            <a:ln w="12700">
              <a:prstDash val="sysDash"/>
            </a:ln>
          </p:spPr>
          <p:style>
            <a:lnRef idx="2">
              <a:schemeClr val="dk1"/>
            </a:lnRef>
            <a:fillRef idx="0">
              <a:schemeClr val="dk1"/>
            </a:fillRef>
            <a:effectRef idx="1">
              <a:schemeClr val="dk1"/>
            </a:effectRef>
            <a:fontRef idx="minor">
              <a:schemeClr val="tx1"/>
            </a:fontRef>
          </p:style>
        </p:cxnSp>
        <p:cxnSp>
          <p:nvCxnSpPr>
            <p:cNvPr id="30" name="直線コネクタ 29">
              <a:extLst>
                <a:ext uri="{FF2B5EF4-FFF2-40B4-BE49-F238E27FC236}">
                  <a16:creationId xmlns:a16="http://schemas.microsoft.com/office/drawing/2014/main" id="{F833473A-7060-E64E-C2BA-43DF9D5F0237}"/>
                </a:ext>
              </a:extLst>
            </p:cNvPr>
            <p:cNvCxnSpPr/>
            <p:nvPr/>
          </p:nvCxnSpPr>
          <p:spPr>
            <a:xfrm>
              <a:off x="941775" y="3680725"/>
              <a:ext cx="216000" cy="0"/>
            </a:xfrm>
            <a:prstGeom prst="line">
              <a:avLst/>
            </a:prstGeom>
            <a:ln w="12700">
              <a:prstDash val="sysDash"/>
            </a:ln>
          </p:spPr>
          <p:style>
            <a:lnRef idx="2">
              <a:schemeClr val="dk1"/>
            </a:lnRef>
            <a:fillRef idx="0">
              <a:schemeClr val="dk1"/>
            </a:fillRef>
            <a:effectRef idx="1">
              <a:schemeClr val="dk1"/>
            </a:effectRef>
            <a:fontRef idx="minor">
              <a:schemeClr val="tx1"/>
            </a:fontRef>
          </p:style>
        </p:cxnSp>
        <p:sp>
          <p:nvSpPr>
            <p:cNvPr id="34" name="テキスト ボックス 33">
              <a:extLst>
                <a:ext uri="{FF2B5EF4-FFF2-40B4-BE49-F238E27FC236}">
                  <a16:creationId xmlns:a16="http://schemas.microsoft.com/office/drawing/2014/main" id="{12339E3A-AAF0-5D22-AD2E-6C46A6FE223A}"/>
                </a:ext>
              </a:extLst>
            </p:cNvPr>
            <p:cNvSpPr txBox="1"/>
            <p:nvPr/>
          </p:nvSpPr>
          <p:spPr>
            <a:xfrm>
              <a:off x="1878936" y="3726677"/>
              <a:ext cx="1788468" cy="553998"/>
            </a:xfrm>
            <a:prstGeom prst="rect">
              <a:avLst/>
            </a:prstGeom>
            <a:noFill/>
          </p:spPr>
          <p:txBody>
            <a:bodyPr wrap="square" rtlCol="0">
              <a:spAutoFit/>
            </a:bodyPr>
            <a:lstStyle/>
            <a:p>
              <a:r>
                <a:rPr kumimoji="1" lang="ja-JP" altLang="en-US" sz="1000" dirty="0">
                  <a:latin typeface="ＭＳ ゴシック" panose="020B0609070205080204" pitchFamily="49" charset="-128"/>
                  <a:ea typeface="ＭＳ ゴシック" panose="020B0609070205080204" pitchFamily="49" charset="-128"/>
                </a:rPr>
                <a:t>公文書管理の審議が追加されることで審議会の諮問対象事項が加わる。</a:t>
              </a:r>
            </a:p>
          </p:txBody>
        </p:sp>
        <p:sp>
          <p:nvSpPr>
            <p:cNvPr id="35" name="テキスト ボックス 34">
              <a:extLst>
                <a:ext uri="{FF2B5EF4-FFF2-40B4-BE49-F238E27FC236}">
                  <a16:creationId xmlns:a16="http://schemas.microsoft.com/office/drawing/2014/main" id="{8AEDE1D4-25B6-6401-59D7-B9F495EAEF10}"/>
                </a:ext>
              </a:extLst>
            </p:cNvPr>
            <p:cNvSpPr txBox="1"/>
            <p:nvPr/>
          </p:nvSpPr>
          <p:spPr>
            <a:xfrm>
              <a:off x="523345" y="2275821"/>
              <a:ext cx="323165" cy="1408212"/>
            </a:xfrm>
            <a:prstGeom prst="rect">
              <a:avLst/>
            </a:prstGeom>
            <a:noFill/>
          </p:spPr>
          <p:txBody>
            <a:bodyPr vert="eaVert" wrap="square" rtlCol="0">
              <a:spAutoFit/>
            </a:bodyPr>
            <a:lstStyle/>
            <a:p>
              <a:r>
                <a:rPr kumimoji="1" lang="ja-JP" altLang="en-US" sz="900" dirty="0">
                  <a:latin typeface="ＭＳ ゴシック" panose="020B0609070205080204" pitchFamily="49" charset="-128"/>
                  <a:ea typeface="ＭＳ ゴシック" panose="020B0609070205080204" pitchFamily="49" charset="-128"/>
                </a:rPr>
                <a:t>情報公開・個人情報保護</a:t>
              </a:r>
            </a:p>
          </p:txBody>
        </p:sp>
        <p:sp>
          <p:nvSpPr>
            <p:cNvPr id="39" name="テキスト ボックス 38">
              <a:extLst>
                <a:ext uri="{FF2B5EF4-FFF2-40B4-BE49-F238E27FC236}">
                  <a16:creationId xmlns:a16="http://schemas.microsoft.com/office/drawing/2014/main" id="{29B7E99D-0885-B6FE-C0B8-4A607B8D98C6}"/>
                </a:ext>
              </a:extLst>
            </p:cNvPr>
            <p:cNvSpPr txBox="1"/>
            <p:nvPr/>
          </p:nvSpPr>
          <p:spPr>
            <a:xfrm>
              <a:off x="3126791" y="2706438"/>
              <a:ext cx="338554" cy="400110"/>
            </a:xfrm>
            <a:prstGeom prst="rect">
              <a:avLst/>
            </a:prstGeom>
            <a:noFill/>
          </p:spPr>
          <p:txBody>
            <a:bodyPr vert="eaVert" wrap="square" rtlCol="0">
              <a:spAutoFit/>
            </a:bodyPr>
            <a:lstStyle/>
            <a:p>
              <a:r>
                <a:rPr kumimoji="1" lang="ja-JP" altLang="en-US" sz="1000" dirty="0">
                  <a:latin typeface="ＭＳ ゴシック" panose="020B0609070205080204" pitchFamily="49" charset="-128"/>
                  <a:ea typeface="ＭＳ ゴシック" panose="020B0609070205080204" pitchFamily="49" charset="-128"/>
                </a:rPr>
                <a:t>追加</a:t>
              </a:r>
            </a:p>
          </p:txBody>
        </p:sp>
        <p:sp>
          <p:nvSpPr>
            <p:cNvPr id="40" name="右中かっこ 39">
              <a:extLst>
                <a:ext uri="{FF2B5EF4-FFF2-40B4-BE49-F238E27FC236}">
                  <a16:creationId xmlns:a16="http://schemas.microsoft.com/office/drawing/2014/main" id="{744CE054-4ECE-3271-7827-1035FE0CEB6D}"/>
                </a:ext>
              </a:extLst>
            </p:cNvPr>
            <p:cNvSpPr/>
            <p:nvPr/>
          </p:nvSpPr>
          <p:spPr>
            <a:xfrm>
              <a:off x="2962346" y="2282531"/>
              <a:ext cx="145254" cy="1185386"/>
            </a:xfrm>
            <a:prstGeom prst="rightBrace">
              <a:avLst/>
            </a:prstGeom>
          </p:spPr>
          <p:style>
            <a:lnRef idx="2">
              <a:schemeClr val="dk1"/>
            </a:lnRef>
            <a:fillRef idx="0">
              <a:schemeClr val="dk1"/>
            </a:fillRef>
            <a:effectRef idx="1">
              <a:schemeClr val="dk1"/>
            </a:effectRef>
            <a:fontRef idx="minor">
              <a:schemeClr val="tx1"/>
            </a:fontRef>
          </p:style>
          <p:txBody>
            <a:bodyPr rtlCol="0" anchor="ctr"/>
            <a:lstStyle/>
            <a:p>
              <a:pPr algn="ctr"/>
              <a:endParaRPr kumimoji="1" lang="ja-JP" altLang="en-US"/>
            </a:p>
          </p:txBody>
        </p:sp>
        <p:sp>
          <p:nvSpPr>
            <p:cNvPr id="47" name="テキスト ボックス 46">
              <a:extLst>
                <a:ext uri="{FF2B5EF4-FFF2-40B4-BE49-F238E27FC236}">
                  <a16:creationId xmlns:a16="http://schemas.microsoft.com/office/drawing/2014/main" id="{8063C242-4B9B-BBF9-F477-FC3187C7835C}"/>
                </a:ext>
              </a:extLst>
            </p:cNvPr>
            <p:cNvSpPr txBox="1"/>
            <p:nvPr/>
          </p:nvSpPr>
          <p:spPr>
            <a:xfrm>
              <a:off x="337812" y="1971954"/>
              <a:ext cx="819963" cy="259668"/>
            </a:xfrm>
            <a:prstGeom prst="rect">
              <a:avLst/>
            </a:prstGeom>
            <a:noFill/>
          </p:spPr>
          <p:txBody>
            <a:bodyPr wrap="square" rtlCol="0">
              <a:spAutoFit/>
            </a:bodyPr>
            <a:lstStyle/>
            <a:p>
              <a:r>
                <a:rPr kumimoji="1" lang="ja-JP" altLang="en-US" sz="1100" dirty="0">
                  <a:latin typeface="ＭＳ ゴシック" panose="020B0609070205080204" pitchFamily="49" charset="-128"/>
                  <a:ea typeface="ＭＳ ゴシック" panose="020B0609070205080204" pitchFamily="49" charset="-128"/>
                </a:rPr>
                <a:t>これまで</a:t>
              </a:r>
            </a:p>
          </p:txBody>
        </p:sp>
        <p:sp>
          <p:nvSpPr>
            <p:cNvPr id="48" name="テキスト ボックス 47">
              <a:extLst>
                <a:ext uri="{FF2B5EF4-FFF2-40B4-BE49-F238E27FC236}">
                  <a16:creationId xmlns:a16="http://schemas.microsoft.com/office/drawing/2014/main" id="{2D7D0916-7F5B-E047-A56E-534ED835B2A3}"/>
                </a:ext>
              </a:extLst>
            </p:cNvPr>
            <p:cNvSpPr txBox="1"/>
            <p:nvPr/>
          </p:nvSpPr>
          <p:spPr>
            <a:xfrm>
              <a:off x="2340787" y="1987390"/>
              <a:ext cx="697868" cy="261610"/>
            </a:xfrm>
            <a:prstGeom prst="rect">
              <a:avLst/>
            </a:prstGeom>
            <a:noFill/>
          </p:spPr>
          <p:txBody>
            <a:bodyPr wrap="square" rtlCol="0">
              <a:spAutoFit/>
            </a:bodyPr>
            <a:lstStyle/>
            <a:p>
              <a:r>
                <a:rPr lang="ja-JP" altLang="en-US" sz="1100" dirty="0">
                  <a:latin typeface="ＭＳ ゴシック" panose="020B0609070205080204" pitchFamily="49" charset="-128"/>
                  <a:ea typeface="ＭＳ ゴシック" panose="020B0609070205080204" pitchFamily="49" charset="-128"/>
                </a:rPr>
                <a:t>今後</a:t>
              </a:r>
              <a:endParaRPr kumimoji="1" lang="ja-JP" altLang="en-US" sz="1100" dirty="0">
                <a:latin typeface="ＭＳ ゴシック" panose="020B0609070205080204" pitchFamily="49" charset="-128"/>
                <a:ea typeface="ＭＳ ゴシック" panose="020B0609070205080204" pitchFamily="49" charset="-128"/>
              </a:endParaRPr>
            </a:p>
          </p:txBody>
        </p:sp>
        <p:sp>
          <p:nvSpPr>
            <p:cNvPr id="53" name="正方形/長方形 52">
              <a:extLst>
                <a:ext uri="{FF2B5EF4-FFF2-40B4-BE49-F238E27FC236}">
                  <a16:creationId xmlns:a16="http://schemas.microsoft.com/office/drawing/2014/main" id="{9FE9A0C4-BC9E-3037-B001-4D73ACB64968}"/>
                </a:ext>
              </a:extLst>
            </p:cNvPr>
            <p:cNvSpPr/>
            <p:nvPr/>
          </p:nvSpPr>
          <p:spPr>
            <a:xfrm>
              <a:off x="1141026" y="3340003"/>
              <a:ext cx="511561" cy="349687"/>
            </a:xfrm>
            <a:prstGeom prst="rect">
              <a:avLst/>
            </a:prstGeom>
            <a:solidFill>
              <a:schemeClr val="accent2">
                <a:lumMod val="40000"/>
                <a:lumOff val="6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7" name="正方形/長方形 56">
              <a:extLst>
                <a:ext uri="{FF2B5EF4-FFF2-40B4-BE49-F238E27FC236}">
                  <a16:creationId xmlns:a16="http://schemas.microsoft.com/office/drawing/2014/main" id="{9A3065F2-E60B-9450-95EF-40C99EE2497F}"/>
                </a:ext>
              </a:extLst>
            </p:cNvPr>
            <p:cNvSpPr/>
            <p:nvPr/>
          </p:nvSpPr>
          <p:spPr>
            <a:xfrm>
              <a:off x="2373405" y="3385067"/>
              <a:ext cx="511561" cy="349687"/>
            </a:xfrm>
            <a:prstGeom prst="rect">
              <a:avLst/>
            </a:prstGeom>
            <a:solidFill>
              <a:schemeClr val="accent2">
                <a:lumMod val="40000"/>
                <a:lumOff val="6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8" name="正方形/長方形 57">
              <a:extLst>
                <a:ext uri="{FF2B5EF4-FFF2-40B4-BE49-F238E27FC236}">
                  <a16:creationId xmlns:a16="http://schemas.microsoft.com/office/drawing/2014/main" id="{25D0F0B6-8122-A082-3478-F835D13A84E5}"/>
                </a:ext>
              </a:extLst>
            </p:cNvPr>
            <p:cNvSpPr/>
            <p:nvPr/>
          </p:nvSpPr>
          <p:spPr>
            <a:xfrm>
              <a:off x="2372351" y="2258214"/>
              <a:ext cx="511561" cy="1152000"/>
            </a:xfrm>
            <a:prstGeom prst="rect">
              <a:avLst/>
            </a:prstGeom>
            <a:solidFill>
              <a:schemeClr val="accent1">
                <a:lumMod val="20000"/>
                <a:lumOff val="8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38" name="テキスト ボックス 37">
              <a:extLst>
                <a:ext uri="{FF2B5EF4-FFF2-40B4-BE49-F238E27FC236}">
                  <a16:creationId xmlns:a16="http://schemas.microsoft.com/office/drawing/2014/main" id="{E349D646-9550-8125-B245-01C900EBFEF1}"/>
                </a:ext>
              </a:extLst>
            </p:cNvPr>
            <p:cNvSpPr txBox="1"/>
            <p:nvPr/>
          </p:nvSpPr>
          <p:spPr>
            <a:xfrm>
              <a:off x="2438071" y="2461313"/>
              <a:ext cx="338554" cy="1037228"/>
            </a:xfrm>
            <a:prstGeom prst="rect">
              <a:avLst/>
            </a:prstGeom>
            <a:noFill/>
          </p:spPr>
          <p:txBody>
            <a:bodyPr vert="eaVert" wrap="square" rtlCol="0">
              <a:spAutoFit/>
            </a:bodyPr>
            <a:lstStyle/>
            <a:p>
              <a:r>
                <a:rPr kumimoji="1" lang="ja-JP" altLang="en-US" sz="1000" dirty="0">
                  <a:latin typeface="ＭＳ ゴシック" panose="020B0609070205080204" pitchFamily="49" charset="-128"/>
                  <a:ea typeface="ＭＳ ゴシック" panose="020B0609070205080204" pitchFamily="49" charset="-128"/>
                </a:rPr>
                <a:t>公文書管理</a:t>
              </a:r>
            </a:p>
          </p:txBody>
        </p:sp>
      </p:grpSp>
      <p:sp>
        <p:nvSpPr>
          <p:cNvPr id="9" name="テキスト ボックス 8">
            <a:extLst>
              <a:ext uri="{FF2B5EF4-FFF2-40B4-BE49-F238E27FC236}">
                <a16:creationId xmlns:a16="http://schemas.microsoft.com/office/drawing/2014/main" id="{5C6B4D72-3662-2735-AD29-5F28651BB04E}"/>
              </a:ext>
            </a:extLst>
          </p:cNvPr>
          <p:cNvSpPr txBox="1"/>
          <p:nvPr/>
        </p:nvSpPr>
        <p:spPr>
          <a:xfrm>
            <a:off x="857418" y="1776800"/>
            <a:ext cx="2971159" cy="295787"/>
          </a:xfrm>
          <a:prstGeom prst="rect">
            <a:avLst/>
          </a:prstGeom>
          <a:noFill/>
        </p:spPr>
        <p:txBody>
          <a:bodyPr wrap="square" rtlCol="0">
            <a:spAutoFit/>
          </a:bodyPr>
          <a:lstStyle/>
          <a:p>
            <a:pPr algn="just">
              <a:lnSpc>
                <a:spcPts val="1800"/>
              </a:lnSpc>
            </a:pPr>
            <a:r>
              <a:rPr lang="ja-JP" altLang="en-US" sz="1400" b="1" dirty="0">
                <a:effectLst/>
                <a:latin typeface="ＭＳ ゴシック" panose="020B0609070205080204" pitchFamily="49" charset="-128"/>
                <a:ea typeface="ＭＳ ゴシック" panose="020B0609070205080204" pitchFamily="49" charset="-128"/>
                <a:cs typeface="Times New Roman" panose="02020603050405020304" pitchFamily="18" charset="0"/>
              </a:rPr>
              <a:t>（１）</a:t>
            </a:r>
            <a:r>
              <a:rPr lang="ja-JP" altLang="ja-JP" sz="1400" b="1" dirty="0">
                <a:effectLst/>
                <a:latin typeface="ＭＳ ゴシック" panose="020B0609070205080204" pitchFamily="49" charset="-128"/>
                <a:ea typeface="ＭＳ ゴシック" panose="020B0609070205080204" pitchFamily="49" charset="-128"/>
                <a:cs typeface="Times New Roman" panose="02020603050405020304" pitchFamily="18" charset="0"/>
              </a:rPr>
              <a:t>審議会の役割について</a:t>
            </a:r>
            <a:endParaRPr lang="ja-JP" altLang="ja-JP" sz="1400" b="1" kern="100" dirty="0">
              <a:effectLst/>
              <a:latin typeface="ＭＳ ゴシック" panose="020B0609070205080204" pitchFamily="49" charset="-128"/>
              <a:ea typeface="ＭＳ ゴシック" panose="020B0609070205080204" pitchFamily="49" charset="-128"/>
              <a:cs typeface="Times New Roman" panose="02020603050405020304" pitchFamily="18" charset="0"/>
            </a:endParaRPr>
          </a:p>
        </p:txBody>
      </p:sp>
      <p:sp>
        <p:nvSpPr>
          <p:cNvPr id="42" name="テキスト ボックス 41">
            <a:extLst>
              <a:ext uri="{FF2B5EF4-FFF2-40B4-BE49-F238E27FC236}">
                <a16:creationId xmlns:a16="http://schemas.microsoft.com/office/drawing/2014/main" id="{691B55CF-2B0E-FB8F-7297-4461497DFBD8}"/>
              </a:ext>
            </a:extLst>
          </p:cNvPr>
          <p:cNvSpPr txBox="1"/>
          <p:nvPr/>
        </p:nvSpPr>
        <p:spPr>
          <a:xfrm>
            <a:off x="656575" y="2080347"/>
            <a:ext cx="3639369" cy="287643"/>
          </a:xfrm>
          <a:prstGeom prst="rect">
            <a:avLst/>
          </a:prstGeom>
          <a:noFill/>
        </p:spPr>
        <p:txBody>
          <a:bodyPr wrap="square" rtlCol="0">
            <a:spAutoFit/>
          </a:bodyPr>
          <a:lstStyle/>
          <a:p>
            <a:pPr marL="152400" indent="-152400" algn="just">
              <a:lnSpc>
                <a:spcPts val="1800"/>
              </a:lnSpc>
            </a:pPr>
            <a:r>
              <a:rPr lang="ja-JP" altLang="en-US" sz="1200" kern="100" dirty="0">
                <a:latin typeface="BIZ UDゴシック" panose="020B0400000000000000" pitchFamily="49" charset="-128"/>
                <a:ea typeface="BIZ UDゴシック" panose="020B0400000000000000" pitchFamily="49" charset="-128"/>
                <a:cs typeface="Times New Roman" panose="02020603050405020304" pitchFamily="18" charset="0"/>
              </a:rPr>
              <a:t>情報公開と公文書管理は表裏一体の関係である。</a:t>
            </a:r>
          </a:p>
        </p:txBody>
      </p:sp>
      <p:sp>
        <p:nvSpPr>
          <p:cNvPr id="43" name="テキスト ボックス 42">
            <a:extLst>
              <a:ext uri="{FF2B5EF4-FFF2-40B4-BE49-F238E27FC236}">
                <a16:creationId xmlns:a16="http://schemas.microsoft.com/office/drawing/2014/main" id="{6691E543-703B-91F1-B75D-08C645C6C3BC}"/>
              </a:ext>
            </a:extLst>
          </p:cNvPr>
          <p:cNvSpPr txBox="1"/>
          <p:nvPr/>
        </p:nvSpPr>
        <p:spPr>
          <a:xfrm>
            <a:off x="65485" y="2501380"/>
            <a:ext cx="4862113" cy="749308"/>
          </a:xfrm>
          <a:prstGeom prst="rect">
            <a:avLst/>
          </a:prstGeom>
          <a:noFill/>
        </p:spPr>
        <p:txBody>
          <a:bodyPr wrap="square" rtlCol="0">
            <a:spAutoFit/>
          </a:bodyPr>
          <a:lstStyle/>
          <a:p>
            <a:pPr marL="152400" indent="-152400">
              <a:lnSpc>
                <a:spcPts val="1800"/>
              </a:lnSpc>
            </a:pPr>
            <a:r>
              <a:rPr lang="ja-JP" altLang="en-US" sz="1200" kern="100" dirty="0">
                <a:latin typeface="BIZ UDゴシック" panose="020B0400000000000000" pitchFamily="49" charset="-128"/>
                <a:ea typeface="BIZ UDゴシック" panose="020B0400000000000000" pitchFamily="49" charset="-128"/>
                <a:cs typeface="Times New Roman" panose="02020603050405020304" pitchFamily="18" charset="0"/>
              </a:rPr>
              <a:t>　公文書管理の審議を追加することにより両者の適切な連携が確保され、市民の知る権利の尊重と公正で開かれた市政の発展に寄与することを目的とした上尾市情報公開条例との関係に整合する。</a:t>
            </a:r>
            <a:endParaRPr lang="ja-JP" altLang="en-US" sz="1200" kern="100" dirty="0">
              <a:solidFill>
                <a:srgbClr val="FF0000"/>
              </a:solidFill>
              <a:latin typeface="BIZ UDゴシック" panose="020B0400000000000000" pitchFamily="49" charset="-128"/>
              <a:ea typeface="BIZ UDゴシック" panose="020B0400000000000000" pitchFamily="49" charset="-128"/>
              <a:cs typeface="Times New Roman" panose="02020603050405020304" pitchFamily="18" charset="0"/>
            </a:endParaRPr>
          </a:p>
        </p:txBody>
      </p:sp>
      <p:sp>
        <p:nvSpPr>
          <p:cNvPr id="45" name="矢印: 下 44">
            <a:extLst>
              <a:ext uri="{FF2B5EF4-FFF2-40B4-BE49-F238E27FC236}">
                <a16:creationId xmlns:a16="http://schemas.microsoft.com/office/drawing/2014/main" id="{6E513DD1-6E18-C927-99FA-4D0C34FCC86C}"/>
              </a:ext>
            </a:extLst>
          </p:cNvPr>
          <p:cNvSpPr/>
          <p:nvPr/>
        </p:nvSpPr>
        <p:spPr>
          <a:xfrm>
            <a:off x="2259684" y="2383749"/>
            <a:ext cx="504000" cy="186285"/>
          </a:xfrm>
          <a:prstGeom prst="downArrow">
            <a:avLst/>
          </a:prstGeom>
          <a:solidFill>
            <a:srgbClr val="0070C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46" name="矢印: 下 45">
            <a:extLst>
              <a:ext uri="{FF2B5EF4-FFF2-40B4-BE49-F238E27FC236}">
                <a16:creationId xmlns:a16="http://schemas.microsoft.com/office/drawing/2014/main" id="{7A83E304-F362-1C58-9169-0C012CC47F13}"/>
              </a:ext>
            </a:extLst>
          </p:cNvPr>
          <p:cNvSpPr/>
          <p:nvPr/>
        </p:nvSpPr>
        <p:spPr>
          <a:xfrm>
            <a:off x="2236930" y="3230831"/>
            <a:ext cx="504000" cy="189481"/>
          </a:xfrm>
          <a:prstGeom prst="downArrow">
            <a:avLst/>
          </a:prstGeom>
          <a:solidFill>
            <a:srgbClr val="0070C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9" name="テキスト ボックス 48">
            <a:extLst>
              <a:ext uri="{FF2B5EF4-FFF2-40B4-BE49-F238E27FC236}">
                <a16:creationId xmlns:a16="http://schemas.microsoft.com/office/drawing/2014/main" id="{790E6F7F-F918-9E5A-4128-2786A41EACC9}"/>
              </a:ext>
            </a:extLst>
          </p:cNvPr>
          <p:cNvSpPr txBox="1"/>
          <p:nvPr/>
        </p:nvSpPr>
        <p:spPr>
          <a:xfrm>
            <a:off x="5092088" y="1775396"/>
            <a:ext cx="2971159" cy="295787"/>
          </a:xfrm>
          <a:prstGeom prst="rect">
            <a:avLst/>
          </a:prstGeom>
          <a:noFill/>
        </p:spPr>
        <p:txBody>
          <a:bodyPr wrap="square" rtlCol="0">
            <a:spAutoFit/>
          </a:bodyPr>
          <a:lstStyle/>
          <a:p>
            <a:pPr algn="just">
              <a:lnSpc>
                <a:spcPts val="1800"/>
              </a:lnSpc>
            </a:pPr>
            <a:r>
              <a:rPr lang="ja-JP" altLang="en-US" sz="1400" b="1" dirty="0">
                <a:effectLst/>
                <a:latin typeface="ＭＳ ゴシック" panose="020B0609070205080204" pitchFamily="49" charset="-128"/>
                <a:ea typeface="ＭＳ ゴシック" panose="020B0609070205080204" pitchFamily="49" charset="-128"/>
                <a:cs typeface="Times New Roman" panose="02020603050405020304" pitchFamily="18" charset="0"/>
              </a:rPr>
              <a:t>（２）</a:t>
            </a:r>
            <a:r>
              <a:rPr lang="ja-JP" altLang="ja-JP" sz="1400" b="1" dirty="0">
                <a:effectLst/>
                <a:latin typeface="ＭＳ ゴシック" panose="020B0609070205080204" pitchFamily="49" charset="-128"/>
                <a:ea typeface="ＭＳ ゴシック" panose="020B0609070205080204" pitchFamily="49" charset="-128"/>
                <a:cs typeface="Times New Roman" panose="02020603050405020304" pitchFamily="18" charset="0"/>
              </a:rPr>
              <a:t>審議会の</a:t>
            </a:r>
            <a:r>
              <a:rPr lang="ja-JP" altLang="en-US" sz="1400" b="1" dirty="0">
                <a:effectLst/>
                <a:latin typeface="ＭＳ ゴシック" panose="020B0609070205080204" pitchFamily="49" charset="-128"/>
                <a:ea typeface="ＭＳ ゴシック" panose="020B0609070205080204" pitchFamily="49" charset="-128"/>
                <a:cs typeface="Times New Roman" panose="02020603050405020304" pitchFamily="18" charset="0"/>
              </a:rPr>
              <a:t>組織</a:t>
            </a:r>
            <a:r>
              <a:rPr lang="ja-JP" altLang="ja-JP" sz="1400" b="1" dirty="0">
                <a:effectLst/>
                <a:latin typeface="ＭＳ ゴシック" panose="020B0609070205080204" pitchFamily="49" charset="-128"/>
                <a:ea typeface="ＭＳ ゴシック" panose="020B0609070205080204" pitchFamily="49" charset="-128"/>
                <a:cs typeface="Times New Roman" panose="02020603050405020304" pitchFamily="18" charset="0"/>
              </a:rPr>
              <a:t>について</a:t>
            </a:r>
            <a:endParaRPr lang="ja-JP" altLang="ja-JP" sz="1400" b="1" kern="100" dirty="0">
              <a:effectLst/>
              <a:latin typeface="ＭＳ ゴシック" panose="020B0609070205080204" pitchFamily="49" charset="-128"/>
              <a:ea typeface="ＭＳ ゴシック" panose="020B0609070205080204" pitchFamily="49" charset="-128"/>
              <a:cs typeface="Times New Roman" panose="02020603050405020304" pitchFamily="18" charset="0"/>
            </a:endParaRPr>
          </a:p>
        </p:txBody>
      </p:sp>
      <p:sp>
        <p:nvSpPr>
          <p:cNvPr id="3" name="テキスト ボックス 2">
            <a:extLst>
              <a:ext uri="{FF2B5EF4-FFF2-40B4-BE49-F238E27FC236}">
                <a16:creationId xmlns:a16="http://schemas.microsoft.com/office/drawing/2014/main" id="{59042460-493B-F9CA-1A90-BA579CE0E12D}"/>
              </a:ext>
            </a:extLst>
          </p:cNvPr>
          <p:cNvSpPr txBox="1"/>
          <p:nvPr/>
        </p:nvSpPr>
        <p:spPr>
          <a:xfrm>
            <a:off x="1366234" y="3374419"/>
            <a:ext cx="2174544" cy="276999"/>
          </a:xfrm>
          <a:prstGeom prst="rect">
            <a:avLst/>
          </a:prstGeom>
          <a:noFill/>
        </p:spPr>
        <p:txBody>
          <a:bodyPr wrap="square" rtlCol="0">
            <a:spAutoFit/>
          </a:bodyPr>
          <a:lstStyle/>
          <a:p>
            <a:r>
              <a:rPr kumimoji="1" lang="ja-JP" altLang="en-US" sz="1200" dirty="0">
                <a:solidFill>
                  <a:srgbClr val="FF0000"/>
                </a:solidFill>
                <a:latin typeface="BIZ UDゴシック" panose="020B0400000000000000" pitchFamily="49" charset="-128"/>
                <a:ea typeface="BIZ UDゴシック" panose="020B0400000000000000" pitchFamily="49" charset="-128"/>
              </a:rPr>
              <a:t>公文書管理の審議機能を追加</a:t>
            </a:r>
          </a:p>
        </p:txBody>
      </p:sp>
      <p:sp>
        <p:nvSpPr>
          <p:cNvPr id="7" name="テキスト ボックス 6">
            <a:extLst>
              <a:ext uri="{FF2B5EF4-FFF2-40B4-BE49-F238E27FC236}">
                <a16:creationId xmlns:a16="http://schemas.microsoft.com/office/drawing/2014/main" id="{845A2F54-6884-C172-6F41-D11C9AF74293}"/>
              </a:ext>
            </a:extLst>
          </p:cNvPr>
          <p:cNvSpPr txBox="1"/>
          <p:nvPr/>
        </p:nvSpPr>
        <p:spPr>
          <a:xfrm>
            <a:off x="8025682" y="3487517"/>
            <a:ext cx="4222471" cy="461665"/>
          </a:xfrm>
          <a:prstGeom prst="rect">
            <a:avLst/>
          </a:prstGeom>
          <a:noFill/>
        </p:spPr>
        <p:txBody>
          <a:bodyPr wrap="square" rtlCol="0">
            <a:spAutoFit/>
          </a:bodyPr>
          <a:lstStyle/>
          <a:p>
            <a:r>
              <a:rPr lang="ja-JP" altLang="en-US" sz="1200" dirty="0">
                <a:latin typeface="BIZ UDゴシック" panose="020B0400000000000000" pitchFamily="49" charset="-128"/>
                <a:ea typeface="BIZ UDゴシック" panose="020B0400000000000000" pitchFamily="49" charset="-128"/>
              </a:rPr>
              <a:t>現行の</a:t>
            </a:r>
            <a:r>
              <a:rPr kumimoji="1" lang="ja-JP" altLang="en-US" sz="1200" dirty="0">
                <a:latin typeface="BIZ UDゴシック" panose="020B0400000000000000" pitchFamily="49" charset="-128"/>
                <a:ea typeface="BIZ UDゴシック" panose="020B0400000000000000" pitchFamily="49" charset="-128"/>
              </a:rPr>
              <a:t>「各種団体の代表」「識見を有する者」のほか「その他市長が必要と認める者」を加え</a:t>
            </a:r>
            <a:r>
              <a:rPr kumimoji="1" lang="ja-JP" altLang="en-US" sz="1200" dirty="0">
                <a:solidFill>
                  <a:srgbClr val="FF0000"/>
                </a:solidFill>
                <a:latin typeface="BIZ UDゴシック" panose="020B0400000000000000" pitchFamily="49" charset="-128"/>
                <a:ea typeface="BIZ UDゴシック" panose="020B0400000000000000" pitchFamily="49" charset="-128"/>
              </a:rPr>
              <a:t>市民公募</a:t>
            </a:r>
            <a:r>
              <a:rPr kumimoji="1" lang="ja-JP" altLang="en-US" sz="1200" dirty="0">
                <a:latin typeface="BIZ UDゴシック" panose="020B0400000000000000" pitchFamily="49" charset="-128"/>
                <a:ea typeface="BIZ UDゴシック" panose="020B0400000000000000" pitchFamily="49" charset="-128"/>
              </a:rPr>
              <a:t>の枠を設ける。</a:t>
            </a:r>
          </a:p>
        </p:txBody>
      </p:sp>
      <p:sp>
        <p:nvSpPr>
          <p:cNvPr id="11" name="テキスト ボックス 10">
            <a:extLst>
              <a:ext uri="{FF2B5EF4-FFF2-40B4-BE49-F238E27FC236}">
                <a16:creationId xmlns:a16="http://schemas.microsoft.com/office/drawing/2014/main" id="{0A553534-4392-3CF9-F715-DF78669CD8DD}"/>
              </a:ext>
            </a:extLst>
          </p:cNvPr>
          <p:cNvSpPr txBox="1"/>
          <p:nvPr/>
        </p:nvSpPr>
        <p:spPr>
          <a:xfrm>
            <a:off x="196019" y="3596423"/>
            <a:ext cx="4862113" cy="461665"/>
          </a:xfrm>
          <a:prstGeom prst="rect">
            <a:avLst/>
          </a:prstGeom>
          <a:noFill/>
        </p:spPr>
        <p:txBody>
          <a:bodyPr wrap="square" rtlCol="0">
            <a:spAutoFit/>
          </a:bodyPr>
          <a:lstStyle/>
          <a:p>
            <a:r>
              <a:rPr kumimoji="1" lang="ja-JP" altLang="en-US" sz="1200" dirty="0">
                <a:latin typeface="BIZ UDゴシック" panose="020B0400000000000000" pitchFamily="49" charset="-128"/>
                <a:ea typeface="BIZ UDゴシック" panose="020B0400000000000000" pitchFamily="49" charset="-128"/>
              </a:rPr>
              <a:t>審議会の名称を「上尾市情報公開・個人情報保護・公文書管理運営審議会」に改める。</a:t>
            </a:r>
          </a:p>
        </p:txBody>
      </p:sp>
      <p:sp>
        <p:nvSpPr>
          <p:cNvPr id="15" name="テキスト ボックス 14">
            <a:extLst>
              <a:ext uri="{FF2B5EF4-FFF2-40B4-BE49-F238E27FC236}">
                <a16:creationId xmlns:a16="http://schemas.microsoft.com/office/drawing/2014/main" id="{0A6549FA-0A30-A62E-8F00-4059BF3F2BB3}"/>
              </a:ext>
            </a:extLst>
          </p:cNvPr>
          <p:cNvSpPr txBox="1"/>
          <p:nvPr/>
        </p:nvSpPr>
        <p:spPr>
          <a:xfrm>
            <a:off x="5161507" y="2146907"/>
            <a:ext cx="2523813" cy="276999"/>
          </a:xfrm>
          <a:prstGeom prst="rect">
            <a:avLst/>
          </a:prstGeom>
          <a:noFill/>
        </p:spPr>
        <p:txBody>
          <a:bodyPr wrap="square" rtlCol="0">
            <a:spAutoFit/>
          </a:bodyPr>
          <a:lstStyle/>
          <a:p>
            <a:r>
              <a:rPr kumimoji="1" lang="ja-JP" altLang="en-US" sz="1200" dirty="0">
                <a:latin typeface="BIZ UDゴシック" panose="020B0400000000000000" pitchFamily="49" charset="-128"/>
                <a:ea typeface="BIZ UDゴシック" panose="020B0400000000000000" pitchFamily="49" charset="-128"/>
              </a:rPr>
              <a:t>個人情報に関する審議の</a:t>
            </a:r>
            <a:r>
              <a:rPr lang="ja-JP" altLang="en-US" sz="1200" dirty="0">
                <a:latin typeface="BIZ UDゴシック" panose="020B0400000000000000" pitchFamily="49" charset="-128"/>
                <a:ea typeface="BIZ UDゴシック" panose="020B0400000000000000" pitchFamily="49" charset="-128"/>
              </a:rPr>
              <a:t>減少</a:t>
            </a:r>
            <a:endParaRPr kumimoji="1" lang="ja-JP" altLang="en-US" sz="1200" dirty="0">
              <a:latin typeface="BIZ UDゴシック" panose="020B0400000000000000" pitchFamily="49" charset="-128"/>
              <a:ea typeface="BIZ UDゴシック" panose="020B0400000000000000" pitchFamily="49" charset="-128"/>
            </a:endParaRPr>
          </a:p>
        </p:txBody>
      </p:sp>
      <p:sp>
        <p:nvSpPr>
          <p:cNvPr id="18" name="矢印: 下 17">
            <a:extLst>
              <a:ext uri="{FF2B5EF4-FFF2-40B4-BE49-F238E27FC236}">
                <a16:creationId xmlns:a16="http://schemas.microsoft.com/office/drawing/2014/main" id="{4D118C9C-DEE4-B506-C771-B38319530FB6}"/>
              </a:ext>
            </a:extLst>
          </p:cNvPr>
          <p:cNvSpPr/>
          <p:nvPr/>
        </p:nvSpPr>
        <p:spPr>
          <a:xfrm>
            <a:off x="6206837" y="2475080"/>
            <a:ext cx="433151" cy="327693"/>
          </a:xfrm>
          <a:prstGeom prst="downArrow">
            <a:avLst/>
          </a:prstGeom>
          <a:solidFill>
            <a:srgbClr val="0070C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 name="テキスト ボックス 18">
            <a:extLst>
              <a:ext uri="{FF2B5EF4-FFF2-40B4-BE49-F238E27FC236}">
                <a16:creationId xmlns:a16="http://schemas.microsoft.com/office/drawing/2014/main" id="{DE4A63FC-10B0-9A64-C5D5-2AEEF5226DC8}"/>
              </a:ext>
            </a:extLst>
          </p:cNvPr>
          <p:cNvSpPr txBox="1"/>
          <p:nvPr/>
        </p:nvSpPr>
        <p:spPr>
          <a:xfrm>
            <a:off x="5092088" y="3448798"/>
            <a:ext cx="3026260" cy="646331"/>
          </a:xfrm>
          <a:prstGeom prst="rect">
            <a:avLst/>
          </a:prstGeom>
          <a:noFill/>
        </p:spPr>
        <p:txBody>
          <a:bodyPr wrap="square" rtlCol="0">
            <a:spAutoFit/>
          </a:bodyPr>
          <a:lstStyle/>
          <a:p>
            <a:r>
              <a:rPr kumimoji="1" lang="ja-JP" altLang="en-US" sz="1200" dirty="0">
                <a:latin typeface="BIZ UDゴシック" panose="020B0400000000000000" pitchFamily="49" charset="-128"/>
                <a:ea typeface="BIZ UDゴシック" panose="020B0400000000000000" pitchFamily="49" charset="-128"/>
              </a:rPr>
              <a:t>審議の委員の人数については、これまでどおり</a:t>
            </a:r>
            <a:r>
              <a:rPr kumimoji="1" lang="ja-JP" altLang="en-US" sz="1200" dirty="0">
                <a:solidFill>
                  <a:srgbClr val="FF0000"/>
                </a:solidFill>
                <a:latin typeface="BIZ UDゴシック" panose="020B0400000000000000" pitchFamily="49" charset="-128"/>
                <a:ea typeface="BIZ UDゴシック" panose="020B0400000000000000" pitchFamily="49" charset="-128"/>
              </a:rPr>
              <a:t>１０人以内で組織する</a:t>
            </a:r>
            <a:r>
              <a:rPr kumimoji="1" lang="ja-JP" altLang="en-US" sz="1200" dirty="0">
                <a:latin typeface="BIZ UDゴシック" panose="020B0400000000000000" pitchFamily="49" charset="-128"/>
                <a:ea typeface="BIZ UDゴシック" panose="020B0400000000000000" pitchFamily="49" charset="-128"/>
              </a:rPr>
              <a:t>ことが妥当である。</a:t>
            </a:r>
          </a:p>
        </p:txBody>
      </p:sp>
      <p:sp>
        <p:nvSpPr>
          <p:cNvPr id="20" name="テキスト ボックス 19">
            <a:extLst>
              <a:ext uri="{FF2B5EF4-FFF2-40B4-BE49-F238E27FC236}">
                <a16:creationId xmlns:a16="http://schemas.microsoft.com/office/drawing/2014/main" id="{FAA88D12-8C89-E3C1-2FD5-511984CE1862}"/>
              </a:ext>
            </a:extLst>
          </p:cNvPr>
          <p:cNvSpPr txBox="1"/>
          <p:nvPr/>
        </p:nvSpPr>
        <p:spPr>
          <a:xfrm>
            <a:off x="8794369" y="1779597"/>
            <a:ext cx="2971159" cy="295787"/>
          </a:xfrm>
          <a:prstGeom prst="rect">
            <a:avLst/>
          </a:prstGeom>
          <a:noFill/>
        </p:spPr>
        <p:txBody>
          <a:bodyPr wrap="square" rtlCol="0">
            <a:spAutoFit/>
          </a:bodyPr>
          <a:lstStyle/>
          <a:p>
            <a:pPr algn="just">
              <a:lnSpc>
                <a:spcPts val="1800"/>
              </a:lnSpc>
            </a:pPr>
            <a:r>
              <a:rPr lang="ja-JP" altLang="en-US" sz="1400" b="1" dirty="0">
                <a:effectLst/>
                <a:latin typeface="ＭＳ ゴシック" panose="020B0609070205080204" pitchFamily="49" charset="-128"/>
                <a:ea typeface="ＭＳ ゴシック" panose="020B0609070205080204" pitchFamily="49" charset="-128"/>
                <a:cs typeface="Times New Roman" panose="02020603050405020304" pitchFamily="18" charset="0"/>
              </a:rPr>
              <a:t>（３）委員の構成</a:t>
            </a:r>
            <a:r>
              <a:rPr lang="ja-JP" altLang="ja-JP" sz="1400" b="1" dirty="0">
                <a:effectLst/>
                <a:latin typeface="ＭＳ ゴシック" panose="020B0609070205080204" pitchFamily="49" charset="-128"/>
                <a:ea typeface="ＭＳ ゴシック" panose="020B0609070205080204" pitchFamily="49" charset="-128"/>
                <a:cs typeface="Times New Roman" panose="02020603050405020304" pitchFamily="18" charset="0"/>
              </a:rPr>
              <a:t>について</a:t>
            </a:r>
            <a:endParaRPr lang="ja-JP" altLang="ja-JP" sz="1400" b="1" kern="100" dirty="0">
              <a:effectLst/>
              <a:latin typeface="ＭＳ ゴシック" panose="020B0609070205080204" pitchFamily="49" charset="-128"/>
              <a:ea typeface="ＭＳ ゴシック" panose="020B0609070205080204" pitchFamily="49" charset="-128"/>
              <a:cs typeface="Times New Roman" panose="02020603050405020304" pitchFamily="18" charset="0"/>
            </a:endParaRPr>
          </a:p>
        </p:txBody>
      </p:sp>
      <p:sp>
        <p:nvSpPr>
          <p:cNvPr id="22" name="テキスト ボックス 21">
            <a:extLst>
              <a:ext uri="{FF2B5EF4-FFF2-40B4-BE49-F238E27FC236}">
                <a16:creationId xmlns:a16="http://schemas.microsoft.com/office/drawing/2014/main" id="{1E91197A-8C2E-821F-2939-3D13DFB538A9}"/>
              </a:ext>
            </a:extLst>
          </p:cNvPr>
          <p:cNvSpPr txBox="1"/>
          <p:nvPr/>
        </p:nvSpPr>
        <p:spPr>
          <a:xfrm>
            <a:off x="8174677" y="2106500"/>
            <a:ext cx="2028820" cy="1015663"/>
          </a:xfrm>
          <a:prstGeom prst="rect">
            <a:avLst/>
          </a:prstGeom>
          <a:solidFill>
            <a:schemeClr val="bg1"/>
          </a:solidFill>
          <a:ln w="12700">
            <a:solidFill>
              <a:schemeClr val="tx1"/>
            </a:solidFill>
            <a:prstDash val="dash"/>
          </a:ln>
        </p:spPr>
        <p:txBody>
          <a:bodyPr wrap="square" rtlCol="0">
            <a:spAutoFit/>
          </a:bodyPr>
          <a:lstStyle/>
          <a:p>
            <a:r>
              <a:rPr kumimoji="1" lang="ja-JP" altLang="en-US" sz="1200" dirty="0">
                <a:latin typeface="BIZ UDゴシック" panose="020B0400000000000000" pitchFamily="49" charset="-128"/>
                <a:ea typeface="BIZ UDゴシック" panose="020B0400000000000000" pitchFamily="49" charset="-128"/>
              </a:rPr>
              <a:t>地域の歴史・事情に精通している者や識見を有する者など公文書管理において必要とする能力を備えた委員を視野に入れて検討</a:t>
            </a:r>
          </a:p>
        </p:txBody>
      </p:sp>
      <p:sp>
        <p:nvSpPr>
          <p:cNvPr id="23" name="テキスト ボックス 22">
            <a:extLst>
              <a:ext uri="{FF2B5EF4-FFF2-40B4-BE49-F238E27FC236}">
                <a16:creationId xmlns:a16="http://schemas.microsoft.com/office/drawing/2014/main" id="{FE512BCC-0955-8D0D-397A-CDC06B401D4F}"/>
              </a:ext>
            </a:extLst>
          </p:cNvPr>
          <p:cNvSpPr txBox="1"/>
          <p:nvPr/>
        </p:nvSpPr>
        <p:spPr>
          <a:xfrm>
            <a:off x="10238530" y="2112930"/>
            <a:ext cx="1885951" cy="1015663"/>
          </a:xfrm>
          <a:prstGeom prst="rect">
            <a:avLst/>
          </a:prstGeom>
          <a:solidFill>
            <a:schemeClr val="bg1"/>
          </a:solidFill>
          <a:ln w="12700">
            <a:solidFill>
              <a:schemeClr val="tx1"/>
            </a:solidFill>
            <a:prstDash val="dash"/>
          </a:ln>
        </p:spPr>
        <p:txBody>
          <a:bodyPr wrap="square" rtlCol="0">
            <a:spAutoFit/>
          </a:bodyPr>
          <a:lstStyle/>
          <a:p>
            <a:r>
              <a:rPr kumimoji="1" lang="ja-JP" altLang="en-US" sz="1200" dirty="0">
                <a:latin typeface="BIZ UDゴシック" panose="020B0400000000000000" pitchFamily="49" charset="-128"/>
                <a:ea typeface="BIZ UDゴシック" panose="020B0400000000000000" pitchFamily="49" charset="-128"/>
              </a:rPr>
              <a:t>市民公募の枠を設けることで市民参画の機会を与え、審議会の透明性が担保される。</a:t>
            </a:r>
            <a:endParaRPr kumimoji="1" lang="en-US" altLang="ja-JP" sz="1200" dirty="0">
              <a:latin typeface="BIZ UDゴシック" panose="020B0400000000000000" pitchFamily="49" charset="-128"/>
              <a:ea typeface="BIZ UDゴシック" panose="020B0400000000000000" pitchFamily="49" charset="-128"/>
            </a:endParaRPr>
          </a:p>
          <a:p>
            <a:endParaRPr lang="en-US" altLang="ja-JP" sz="1200" dirty="0">
              <a:latin typeface="BIZ UDゴシック" panose="020B0400000000000000" pitchFamily="49" charset="-128"/>
              <a:ea typeface="BIZ UDゴシック" panose="020B0400000000000000" pitchFamily="49" charset="-128"/>
            </a:endParaRPr>
          </a:p>
        </p:txBody>
      </p:sp>
      <p:sp>
        <p:nvSpPr>
          <p:cNvPr id="25" name="矢印: 下 24">
            <a:extLst>
              <a:ext uri="{FF2B5EF4-FFF2-40B4-BE49-F238E27FC236}">
                <a16:creationId xmlns:a16="http://schemas.microsoft.com/office/drawing/2014/main" id="{68AD3B47-8944-92C1-C2BB-50928BD696F8}"/>
              </a:ext>
            </a:extLst>
          </p:cNvPr>
          <p:cNvSpPr/>
          <p:nvPr/>
        </p:nvSpPr>
        <p:spPr>
          <a:xfrm>
            <a:off x="9986921" y="3183073"/>
            <a:ext cx="433151" cy="271971"/>
          </a:xfrm>
          <a:prstGeom prst="downArrow">
            <a:avLst/>
          </a:prstGeom>
          <a:solidFill>
            <a:srgbClr val="0070C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テキスト ボックス 28">
            <a:extLst>
              <a:ext uri="{FF2B5EF4-FFF2-40B4-BE49-F238E27FC236}">
                <a16:creationId xmlns:a16="http://schemas.microsoft.com/office/drawing/2014/main" id="{95ED15DB-6DBF-A7A1-5873-BDDFB10AF4AC}"/>
              </a:ext>
            </a:extLst>
          </p:cNvPr>
          <p:cNvSpPr txBox="1"/>
          <p:nvPr/>
        </p:nvSpPr>
        <p:spPr>
          <a:xfrm>
            <a:off x="9213682" y="4300547"/>
            <a:ext cx="2132535" cy="276999"/>
          </a:xfrm>
          <a:prstGeom prst="rect">
            <a:avLst/>
          </a:prstGeom>
          <a:noFill/>
        </p:spPr>
        <p:txBody>
          <a:bodyPr wrap="square" rtlCol="0">
            <a:spAutoFit/>
          </a:bodyPr>
          <a:lstStyle/>
          <a:p>
            <a:r>
              <a:rPr kumimoji="1" lang="ja-JP" altLang="en-US" sz="1200" dirty="0">
                <a:latin typeface="BIZ UDゴシック" panose="020B0400000000000000" pitchFamily="49" charset="-128"/>
                <a:ea typeface="BIZ UDゴシック" panose="020B0400000000000000" pitchFamily="49" charset="-128"/>
              </a:rPr>
              <a:t>今後のスケジュール</a:t>
            </a:r>
          </a:p>
        </p:txBody>
      </p:sp>
      <p:sp>
        <p:nvSpPr>
          <p:cNvPr id="32" name="テキスト ボックス 31">
            <a:extLst>
              <a:ext uri="{FF2B5EF4-FFF2-40B4-BE49-F238E27FC236}">
                <a16:creationId xmlns:a16="http://schemas.microsoft.com/office/drawing/2014/main" id="{E13BD937-024B-20EB-AFF7-7D9D4B0501D1}"/>
              </a:ext>
            </a:extLst>
          </p:cNvPr>
          <p:cNvSpPr txBox="1"/>
          <p:nvPr/>
        </p:nvSpPr>
        <p:spPr>
          <a:xfrm>
            <a:off x="8026339" y="4722239"/>
            <a:ext cx="4098142" cy="1277273"/>
          </a:xfrm>
          <a:prstGeom prst="rect">
            <a:avLst/>
          </a:prstGeom>
          <a:noFill/>
        </p:spPr>
        <p:txBody>
          <a:bodyPr wrap="square" rtlCol="0">
            <a:spAutoFit/>
          </a:bodyPr>
          <a:lstStyle/>
          <a:p>
            <a:r>
              <a:rPr kumimoji="1" lang="ja-JP" altLang="en-US" sz="1100" dirty="0">
                <a:latin typeface="BIZ UDゴシック" panose="020B0400000000000000" pitchFamily="49" charset="-128"/>
                <a:ea typeface="BIZ UDゴシック" panose="020B0400000000000000" pitchFamily="49" charset="-128"/>
              </a:rPr>
              <a:t>・令和６年２月　２日　令和５年度第２回運営審議会開催</a:t>
            </a:r>
            <a:endParaRPr kumimoji="1" lang="en-US" altLang="ja-JP" sz="1100" dirty="0">
              <a:latin typeface="BIZ UDゴシック" panose="020B0400000000000000" pitchFamily="49" charset="-128"/>
              <a:ea typeface="BIZ UDゴシック" panose="020B0400000000000000" pitchFamily="49" charset="-128"/>
            </a:endParaRPr>
          </a:p>
          <a:p>
            <a:r>
              <a:rPr kumimoji="1" lang="ja-JP" altLang="en-US" sz="1100" dirty="0">
                <a:latin typeface="BIZ UDゴシック" panose="020B0400000000000000" pitchFamily="49" charset="-128"/>
                <a:ea typeface="BIZ UDゴシック" panose="020B0400000000000000" pitchFamily="49" charset="-128"/>
              </a:rPr>
              <a:t>・　　</a:t>
            </a:r>
            <a:r>
              <a:rPr kumimoji="1" lang="en-US" altLang="ja-JP" sz="1100" dirty="0">
                <a:latin typeface="BIZ UDゴシック" panose="020B0400000000000000" pitchFamily="49" charset="-128"/>
                <a:ea typeface="BIZ UDゴシック" panose="020B0400000000000000" pitchFamily="49" charset="-128"/>
              </a:rPr>
              <a:t>〃</a:t>
            </a:r>
            <a:r>
              <a:rPr kumimoji="1" lang="ja-JP" altLang="en-US" sz="1100" dirty="0">
                <a:latin typeface="BIZ UDゴシック" panose="020B0400000000000000" pitchFamily="49" charset="-128"/>
                <a:ea typeface="BIZ UDゴシック" panose="020B0400000000000000" pitchFamily="49" charset="-128"/>
              </a:rPr>
              <a:t>　２月１６日　「上尾市公文書管理条例」議案提出</a:t>
            </a:r>
          </a:p>
          <a:p>
            <a:r>
              <a:rPr kumimoji="1" lang="ja-JP" altLang="en-US" sz="1100" dirty="0">
                <a:latin typeface="BIZ UDゴシック" panose="020B0400000000000000" pitchFamily="49" charset="-128"/>
                <a:ea typeface="BIZ UDゴシック" panose="020B0400000000000000" pitchFamily="49" charset="-128"/>
              </a:rPr>
              <a:t>・　　</a:t>
            </a:r>
            <a:r>
              <a:rPr kumimoji="1" lang="en-US" altLang="ja-JP" sz="1100" dirty="0">
                <a:latin typeface="BIZ UDゴシック" panose="020B0400000000000000" pitchFamily="49" charset="-128"/>
                <a:ea typeface="BIZ UDゴシック" panose="020B0400000000000000" pitchFamily="49" charset="-128"/>
              </a:rPr>
              <a:t>〃</a:t>
            </a:r>
            <a:r>
              <a:rPr kumimoji="1" lang="ja-JP" altLang="en-US" sz="1100" dirty="0">
                <a:latin typeface="BIZ UDゴシック" panose="020B0400000000000000" pitchFamily="49" charset="-128"/>
                <a:ea typeface="BIZ UDゴシック" panose="020B0400000000000000" pitchFamily="49" charset="-128"/>
              </a:rPr>
              <a:t>　４月　１日　　　　　　　</a:t>
            </a:r>
            <a:r>
              <a:rPr kumimoji="1" lang="en-US" altLang="ja-JP" sz="1100" dirty="0">
                <a:latin typeface="BIZ UDゴシック" panose="020B0400000000000000" pitchFamily="49" charset="-128"/>
                <a:ea typeface="BIZ UDゴシック" panose="020B0400000000000000" pitchFamily="49" charset="-128"/>
              </a:rPr>
              <a:t>〃</a:t>
            </a:r>
            <a:r>
              <a:rPr kumimoji="1" lang="ja-JP" altLang="en-US" sz="1100" dirty="0">
                <a:latin typeface="BIZ UDゴシック" panose="020B0400000000000000" pitchFamily="49" charset="-128"/>
                <a:ea typeface="BIZ UDゴシック" panose="020B0400000000000000" pitchFamily="49" charset="-128"/>
              </a:rPr>
              <a:t>　　　　　施行予定</a:t>
            </a:r>
          </a:p>
          <a:p>
            <a:r>
              <a:rPr kumimoji="1" lang="ja-JP" altLang="en-US" sz="1100" dirty="0">
                <a:latin typeface="BIZ UDゴシック" panose="020B0400000000000000" pitchFamily="49" charset="-128"/>
                <a:ea typeface="BIZ UDゴシック" panose="020B0400000000000000" pitchFamily="49" charset="-128"/>
              </a:rPr>
              <a:t>・　　</a:t>
            </a:r>
            <a:r>
              <a:rPr kumimoji="1" lang="en-US" altLang="ja-JP" sz="1100" dirty="0">
                <a:latin typeface="BIZ UDゴシック" panose="020B0400000000000000" pitchFamily="49" charset="-128"/>
                <a:ea typeface="BIZ UDゴシック" panose="020B0400000000000000" pitchFamily="49" charset="-128"/>
              </a:rPr>
              <a:t>〃</a:t>
            </a:r>
            <a:r>
              <a:rPr kumimoji="1" lang="ja-JP" altLang="en-US" sz="1100" dirty="0">
                <a:latin typeface="BIZ UDゴシック" panose="020B0400000000000000" pitchFamily="49" charset="-128"/>
                <a:ea typeface="BIZ UDゴシック" panose="020B0400000000000000" pitchFamily="49" charset="-128"/>
              </a:rPr>
              <a:t>　　　　　　　公募の実施（４月３０日締切）</a:t>
            </a:r>
            <a:endParaRPr kumimoji="1" lang="en-US" altLang="ja-JP" sz="1100" dirty="0">
              <a:latin typeface="BIZ UDゴシック" panose="020B0400000000000000" pitchFamily="49" charset="-128"/>
              <a:ea typeface="BIZ UDゴシック" panose="020B0400000000000000" pitchFamily="49" charset="-128"/>
            </a:endParaRPr>
          </a:p>
          <a:p>
            <a:r>
              <a:rPr lang="ja-JP" altLang="en-US" sz="1100" dirty="0">
                <a:latin typeface="BIZ UDゴシック" panose="020B0400000000000000" pitchFamily="49" charset="-128"/>
                <a:ea typeface="BIZ UDゴシック" panose="020B0400000000000000" pitchFamily="49" charset="-128"/>
              </a:rPr>
              <a:t>　　　　　　　　　　　</a:t>
            </a:r>
            <a:r>
              <a:rPr kumimoji="1" lang="en-US" altLang="ja-JP" sz="1100" dirty="0">
                <a:latin typeface="BIZ UDゴシック" panose="020B0400000000000000" pitchFamily="49" charset="-128"/>
                <a:ea typeface="BIZ UDゴシック" panose="020B0400000000000000" pitchFamily="49" charset="-128"/>
              </a:rPr>
              <a:t>※</a:t>
            </a:r>
            <a:r>
              <a:rPr kumimoji="1" lang="ja-JP" altLang="en-US" sz="1100" dirty="0">
                <a:latin typeface="BIZ UDゴシック" panose="020B0400000000000000" pitchFamily="49" charset="-128"/>
                <a:ea typeface="BIZ UDゴシック" panose="020B0400000000000000" pitchFamily="49" charset="-128"/>
              </a:rPr>
              <a:t>広報あげお４月号にて周知</a:t>
            </a:r>
          </a:p>
          <a:p>
            <a:r>
              <a:rPr kumimoji="1" lang="ja-JP" altLang="en-US" sz="1100" dirty="0">
                <a:latin typeface="BIZ UDゴシック" panose="020B0400000000000000" pitchFamily="49" charset="-128"/>
                <a:ea typeface="BIZ UDゴシック" panose="020B0400000000000000" pitchFamily="49" charset="-128"/>
              </a:rPr>
              <a:t>・　　</a:t>
            </a:r>
            <a:r>
              <a:rPr kumimoji="1" lang="en-US" altLang="ja-JP" sz="1100" dirty="0">
                <a:latin typeface="BIZ UDゴシック" panose="020B0400000000000000" pitchFamily="49" charset="-128"/>
                <a:ea typeface="BIZ UDゴシック" panose="020B0400000000000000" pitchFamily="49" charset="-128"/>
              </a:rPr>
              <a:t>〃</a:t>
            </a:r>
            <a:r>
              <a:rPr kumimoji="1" lang="ja-JP" altLang="en-US" sz="1100" dirty="0">
                <a:latin typeface="BIZ UDゴシック" panose="020B0400000000000000" pitchFamily="49" charset="-128"/>
                <a:ea typeface="BIZ UDゴシック" panose="020B0400000000000000" pitchFamily="49" charset="-128"/>
              </a:rPr>
              <a:t>　５月～６月　市民委員の選考・決定</a:t>
            </a:r>
          </a:p>
          <a:p>
            <a:r>
              <a:rPr kumimoji="1" lang="ja-JP" altLang="en-US" sz="1100" dirty="0">
                <a:latin typeface="BIZ UDゴシック" panose="020B0400000000000000" pitchFamily="49" charset="-128"/>
                <a:ea typeface="BIZ UDゴシック" panose="020B0400000000000000" pitchFamily="49" charset="-128"/>
              </a:rPr>
              <a:t>・　　</a:t>
            </a:r>
            <a:r>
              <a:rPr kumimoji="1" lang="en-US" altLang="ja-JP" sz="1100" dirty="0">
                <a:latin typeface="BIZ UDゴシック" panose="020B0400000000000000" pitchFamily="49" charset="-128"/>
                <a:ea typeface="BIZ UDゴシック" panose="020B0400000000000000" pitchFamily="49" charset="-128"/>
              </a:rPr>
              <a:t>〃</a:t>
            </a:r>
            <a:r>
              <a:rPr kumimoji="1" lang="ja-JP" altLang="en-US" sz="1100" dirty="0">
                <a:latin typeface="BIZ UDゴシック" panose="020B0400000000000000" pitchFamily="49" charset="-128"/>
                <a:ea typeface="BIZ UDゴシック" panose="020B0400000000000000" pitchFamily="49" charset="-128"/>
              </a:rPr>
              <a:t>　８月　　　　令和６年度第１回運営審議会開催</a:t>
            </a:r>
          </a:p>
        </p:txBody>
      </p:sp>
      <p:sp>
        <p:nvSpPr>
          <p:cNvPr id="2" name="テキスト ボックス 1">
            <a:extLst>
              <a:ext uri="{FF2B5EF4-FFF2-40B4-BE49-F238E27FC236}">
                <a16:creationId xmlns:a16="http://schemas.microsoft.com/office/drawing/2014/main" id="{29B84780-0BF8-1B89-D45F-78A138D68374}"/>
              </a:ext>
            </a:extLst>
          </p:cNvPr>
          <p:cNvSpPr txBox="1"/>
          <p:nvPr/>
        </p:nvSpPr>
        <p:spPr>
          <a:xfrm>
            <a:off x="5054523" y="2771093"/>
            <a:ext cx="2971159" cy="461665"/>
          </a:xfrm>
          <a:prstGeom prst="rect">
            <a:avLst/>
          </a:prstGeom>
          <a:noFill/>
        </p:spPr>
        <p:txBody>
          <a:bodyPr wrap="square" rtlCol="0">
            <a:spAutoFit/>
          </a:bodyPr>
          <a:lstStyle/>
          <a:p>
            <a:r>
              <a:rPr kumimoji="1" lang="ja-JP" altLang="en-US" sz="1200" dirty="0">
                <a:latin typeface="BIZ UDゴシック" panose="020B0400000000000000" pitchFamily="49" charset="-128"/>
                <a:ea typeface="BIZ UDゴシック" panose="020B0400000000000000" pitchFamily="49" charset="-128"/>
              </a:rPr>
              <a:t>公文書の移管・廃棄についての審議が追加されることを考量する。</a:t>
            </a:r>
          </a:p>
        </p:txBody>
      </p:sp>
      <p:sp>
        <p:nvSpPr>
          <p:cNvPr id="10" name="矢印: 下 9">
            <a:extLst>
              <a:ext uri="{FF2B5EF4-FFF2-40B4-BE49-F238E27FC236}">
                <a16:creationId xmlns:a16="http://schemas.microsoft.com/office/drawing/2014/main" id="{A929423C-146D-FDB4-A96C-7A561B2EC898}"/>
              </a:ext>
            </a:extLst>
          </p:cNvPr>
          <p:cNvSpPr/>
          <p:nvPr/>
        </p:nvSpPr>
        <p:spPr>
          <a:xfrm>
            <a:off x="6186312" y="3210572"/>
            <a:ext cx="433151" cy="327693"/>
          </a:xfrm>
          <a:prstGeom prst="downArrow">
            <a:avLst/>
          </a:prstGeom>
          <a:solidFill>
            <a:srgbClr val="0070C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168157848"/>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游ゴシック Light"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432</TotalTime>
  <Words>683</Words>
  <Application>Microsoft Office PowerPoint</Application>
  <PresentationFormat>ワイド画面</PresentationFormat>
  <Paragraphs>55</Paragraphs>
  <Slides>1</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1</vt:i4>
      </vt:variant>
    </vt:vector>
  </HeadingPairs>
  <TitlesOfParts>
    <vt:vector size="8" baseType="lpstr">
      <vt:lpstr>BIZ UDゴシック</vt:lpstr>
      <vt:lpstr>Meiryo UI</vt:lpstr>
      <vt:lpstr>ＭＳ ゴシック</vt:lpstr>
      <vt:lpstr>游ゴシック</vt:lpstr>
      <vt:lpstr>游ゴシック Light</vt:lpstr>
      <vt:lpstr>Arial</vt:lpstr>
      <vt:lpstr>Office テーマ</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28177梅津将人</dc:creator>
  <cp:lastModifiedBy>28177梅津将人</cp:lastModifiedBy>
  <cp:revision>17</cp:revision>
  <dcterms:created xsi:type="dcterms:W3CDTF">2024-01-11T10:42:38Z</dcterms:created>
  <dcterms:modified xsi:type="dcterms:W3CDTF">2024-01-18T00:55:39Z</dcterms:modified>
</cp:coreProperties>
</file>

<file path=docProps/thumbnail.jpeg>
</file>